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80" r:id="rId2"/>
    <p:sldId id="384" r:id="rId3"/>
    <p:sldId id="385" r:id="rId4"/>
    <p:sldId id="1376" r:id="rId5"/>
    <p:sldId id="1377" r:id="rId6"/>
    <p:sldId id="279" r:id="rId7"/>
  </p:sldIdLst>
  <p:sldSz cx="12192000" cy="6858000"/>
  <p:notesSz cx="6669088" cy="992663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Playfair Display" panose="00000500000000000000" pitchFamily="2" charset="-52"/>
      <p:regular r:id="rId16"/>
      <p:bold r:id="rId17"/>
      <p:italic r:id="rId18"/>
      <p:boldItalic r:id="rId19"/>
    </p:embeddedFont>
    <p:embeddedFont>
      <p:font typeface="Playfair Display Black" panose="00000A00000000000000" pitchFamily="2" charset="-52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Black" panose="02000000000000000000" pitchFamily="2" charset="0"/>
      <p:regular r:id="rId27"/>
      <p:bold r:id="rId28"/>
      <p:boldItalic r:id="rId29"/>
    </p:embeddedFont>
    <p:embeddedFont>
      <p:font typeface="Roboto Light" panose="02000000000000000000" pitchFamily="2" charset="0"/>
      <p:regular r:id="rId30"/>
      <p:italic r:id="rId31"/>
    </p:embeddedFont>
    <p:embeddedFont>
      <p:font typeface="Roboto Medium" panose="02000000000000000000" pitchFamily="2" charset="0"/>
      <p:regular r:id="rId32"/>
      <p:italic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6" pos="3613" userDrawn="1">
          <p15:clr>
            <a:srgbClr val="A4A3A4"/>
          </p15:clr>
        </p15:guide>
        <p15:guide id="7" orient="horz" pos="867" userDrawn="1">
          <p15:clr>
            <a:srgbClr val="A4A3A4"/>
          </p15:clr>
        </p15:guide>
        <p15:guide id="8" orient="horz" pos="459" userDrawn="1">
          <p15:clr>
            <a:srgbClr val="A4A3A4"/>
          </p15:clr>
        </p15:guide>
        <p15:guide id="9" pos="506" userDrawn="1">
          <p15:clr>
            <a:srgbClr val="A4A3A4"/>
          </p15:clr>
        </p15:guide>
        <p15:guide id="10" pos="2797" userDrawn="1">
          <p15:clr>
            <a:srgbClr val="A4A3A4"/>
          </p15:clr>
        </p15:guide>
        <p15:guide id="11" pos="6856" userDrawn="1">
          <p15:clr>
            <a:srgbClr val="A4A3A4"/>
          </p15:clr>
        </p15:guide>
        <p15:guide id="12" orient="horz" pos="96" userDrawn="1">
          <p15:clr>
            <a:srgbClr val="A4A3A4"/>
          </p15:clr>
        </p15:guide>
        <p15:guide id="13" orient="horz" pos="1389" userDrawn="1">
          <p15:clr>
            <a:srgbClr val="C35EA4"/>
          </p15:clr>
        </p15:guide>
        <p15:guide id="19" pos="2933" userDrawn="1">
          <p15:clr>
            <a:srgbClr val="A4A3A4"/>
          </p15:clr>
        </p15:guide>
        <p15:guide id="20" pos="846" userDrawn="1">
          <p15:clr>
            <a:srgbClr val="A4A3A4"/>
          </p15:clr>
        </p15:guide>
        <p15:guide id="21" pos="5314" userDrawn="1">
          <p15:clr>
            <a:srgbClr val="A4A3A4"/>
          </p15:clr>
        </p15:guide>
        <p15:guide id="23" pos="7219" userDrawn="1">
          <p15:clr>
            <a:srgbClr val="A4A3A4"/>
          </p15:clr>
        </p15:guide>
        <p15:guide id="26" orient="horz" pos="1094" userDrawn="1">
          <p15:clr>
            <a:srgbClr val="A4A3A4"/>
          </p15:clr>
        </p15:guide>
        <p15:guide id="30" pos="4112" userDrawn="1">
          <p15:clr>
            <a:srgbClr val="A4A3A4"/>
          </p15:clr>
        </p15:guide>
        <p15:guide id="32" pos="665" userDrawn="1">
          <p15:clr>
            <a:srgbClr val="A4A3A4"/>
          </p15:clr>
        </p15:guide>
        <p15:guide id="33" orient="horz" pos="1661" userDrawn="1">
          <p15:clr>
            <a:srgbClr val="A4A3A4"/>
          </p15:clr>
        </p15:guide>
        <p15:guide id="34" orient="horz" pos="32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ю Мишурова" initials="СМ" lastIdx="1" clrIdx="0">
    <p:extLst>
      <p:ext uri="{19B8F6BF-5375-455C-9EA6-DF929625EA0E}">
        <p15:presenceInfo xmlns:p15="http://schemas.microsoft.com/office/powerpoint/2012/main" userId="21cc86caba9175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359381"/>
    <a:srgbClr val="E8E8E4"/>
    <a:srgbClr val="FDF7F0"/>
    <a:srgbClr val="308474"/>
    <a:srgbClr val="158134"/>
    <a:srgbClr val="A4846C"/>
    <a:srgbClr val="B49A86"/>
    <a:srgbClr val="BFD3CD"/>
    <a:srgbClr val="D2E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32" autoAdjust="0"/>
    <p:restoredTop sz="95238" autoAdjust="0"/>
  </p:normalViewPr>
  <p:slideViewPr>
    <p:cSldViewPr snapToGrid="0" snapToObjects="1">
      <p:cViewPr varScale="1">
        <p:scale>
          <a:sx n="114" d="100"/>
          <a:sy n="114" d="100"/>
        </p:scale>
        <p:origin x="1092" y="108"/>
      </p:cViewPr>
      <p:guideLst>
        <p:guide orient="horz" pos="4133"/>
        <p:guide pos="3613"/>
        <p:guide orient="horz" pos="867"/>
        <p:guide orient="horz" pos="459"/>
        <p:guide pos="506"/>
        <p:guide pos="2797"/>
        <p:guide pos="6856"/>
        <p:guide orient="horz" pos="96"/>
        <p:guide orient="horz" pos="1389"/>
        <p:guide pos="2933"/>
        <p:guide pos="846"/>
        <p:guide pos="5314"/>
        <p:guide pos="7219"/>
        <p:guide orient="horz" pos="1094"/>
        <p:guide pos="4112"/>
        <p:guide pos="665"/>
        <p:guide orient="horz" pos="1661"/>
        <p:guide orient="horz" pos="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21" Type="http://schemas.openxmlformats.org/officeDocument/2006/relationships/font" Target="fonts/font12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5B7035-30FF-49B5-A090-50B4BF5F84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FC99B-D2EC-42FA-9990-3FD981D20F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CEC1AA-2A7A-4CCE-BDBF-08F9A953F1CD}" type="datetimeFigureOut">
              <a:rPr lang="en-US" altLang="ru-RU"/>
              <a:pPr>
                <a:defRPr/>
              </a:pPr>
              <a:t>9/27/2023</a:t>
            </a:fld>
            <a:endParaRPr lang="en-US" alt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B8750-8378-4933-A457-38480A4127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9066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CF996-F383-42AC-8B70-BA4FD6298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6866" y="9428164"/>
            <a:ext cx="289066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E95B82-C9A0-4091-80C2-0EF56471466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C5612F-166F-4B08-A89F-DD12EB8B51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4D09B-DF39-414C-9007-1206867C9B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705658-023D-4F0A-85A8-7B91BC5049B3}" type="datetimeFigureOut">
              <a:rPr lang="en-US" altLang="ru-RU"/>
              <a:pPr>
                <a:defRPr/>
              </a:pPr>
              <a:t>9/27/2023</a:t>
            </a:fld>
            <a:endParaRPr lang="en-US" alt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FBA5923-770A-4187-B5A1-873E801C52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A458C3-F08B-4332-B5C4-D78EF481F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598" y="4776789"/>
            <a:ext cx="533589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6DADF-DEA7-47FF-BFFB-205B9399EF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9066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2C1B6-80BB-4059-A417-40F1DA88C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6866" y="9428164"/>
            <a:ext cx="289066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46BD88-4F9A-4B9B-AD39-949E394064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1EA5EA5C-0D66-4802-89D0-5F21B882F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DBCC8B15-53B8-41FF-815F-078B0239E9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163220B4-1152-4755-9941-C7239EC42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D8EBA4-1B4B-4030-AA50-C6CBCBB1A9BF}" type="slidenum">
              <a:rPr lang="en-US" altLang="ru-RU" smtClean="0"/>
              <a:pPr/>
              <a:t>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189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4E77B2BA-9823-4ADF-A554-E63E85A91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70323D3D-B77A-4C29-9924-68772A012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2D84D0EA-5EAC-4B86-9774-4E38B1AAE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5CF894-D1FE-4C89-BAE6-9C58503EBCA3}" type="slidenum">
              <a:rPr lang="en-US" altLang="ru-RU" smtClean="0"/>
              <a:pPr/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983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316FC1CD-76C9-4527-8242-AA713979D0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CEBBED48-5524-4988-81FF-BBA440625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FFE5A849-2B0E-40D5-8ED1-86812B820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8A56F1-4B0C-4394-A0B3-3E365B091C98}" type="slidenum">
              <a:rPr lang="en-US" altLang="ru-RU" smtClean="0"/>
              <a:pPr/>
              <a:t>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0692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34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36870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006379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175887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583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6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" y="-12358"/>
            <a:ext cx="9032574" cy="6870357"/>
          </a:xfrm>
          <a:custGeom>
            <a:avLst/>
            <a:gdLst>
              <a:gd name="connsiteX0" fmla="*/ 9032574 w 9032574"/>
              <a:gd name="connsiteY0" fmla="*/ 0 h 6870357"/>
              <a:gd name="connsiteX1" fmla="*/ 6796001 w 9032574"/>
              <a:gd name="connsiteY1" fmla="*/ 6858001 h 6870357"/>
              <a:gd name="connsiteX2" fmla="*/ 3620529 w 9032574"/>
              <a:gd name="connsiteY2" fmla="*/ 6870357 h 6870357"/>
              <a:gd name="connsiteX3" fmla="*/ 3620529 w 9032574"/>
              <a:gd name="connsiteY3" fmla="*/ 6860308 h 6870357"/>
              <a:gd name="connsiteX4" fmla="*/ 1037966 w 9032574"/>
              <a:gd name="connsiteY4" fmla="*/ 6870357 h 6870357"/>
              <a:gd name="connsiteX5" fmla="*/ 1037966 w 9032574"/>
              <a:gd name="connsiteY5" fmla="*/ 6866318 h 6870357"/>
              <a:gd name="connsiteX6" fmla="*/ 0 w 9032574"/>
              <a:gd name="connsiteY6" fmla="*/ 6870357 h 6870357"/>
              <a:gd name="connsiteX7" fmla="*/ 0 w 9032574"/>
              <a:gd name="connsiteY7" fmla="*/ 12357 h 6870357"/>
              <a:gd name="connsiteX8" fmla="*/ 5412045 w 9032574"/>
              <a:gd name="connsiteY8" fmla="*/ 0 h 6870357"/>
              <a:gd name="connsiteX9" fmla="*/ 5411272 w 9032574"/>
              <a:gd name="connsiteY9" fmla="*/ 2372 h 6870357"/>
              <a:gd name="connsiteX10" fmla="*/ 6450011 w 9032574"/>
              <a:gd name="connsiteY10" fmla="*/ 0 h 6870357"/>
              <a:gd name="connsiteX11" fmla="*/ 6448087 w 9032574"/>
              <a:gd name="connsiteY11" fmla="*/ 5901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574" h="6870357">
                <a:moveTo>
                  <a:pt x="9032574" y="0"/>
                </a:moveTo>
                <a:lnTo>
                  <a:pt x="6796001" y="6858001"/>
                </a:lnTo>
                <a:lnTo>
                  <a:pt x="3620529" y="6870357"/>
                </a:lnTo>
                <a:lnTo>
                  <a:pt x="3620529" y="6860308"/>
                </a:lnTo>
                <a:lnTo>
                  <a:pt x="1037966" y="6870357"/>
                </a:lnTo>
                <a:lnTo>
                  <a:pt x="1037966" y="6866318"/>
                </a:lnTo>
                <a:lnTo>
                  <a:pt x="0" y="6870357"/>
                </a:lnTo>
                <a:lnTo>
                  <a:pt x="0" y="12357"/>
                </a:lnTo>
                <a:lnTo>
                  <a:pt x="5412045" y="0"/>
                </a:lnTo>
                <a:lnTo>
                  <a:pt x="5411272" y="2372"/>
                </a:lnTo>
                <a:lnTo>
                  <a:pt x="6450011" y="0"/>
                </a:lnTo>
                <a:lnTo>
                  <a:pt x="6448087" y="5901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332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753212" y="2782582"/>
            <a:ext cx="1797417" cy="1412171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54222" y="2585785"/>
            <a:ext cx="2056839" cy="14329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17454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41465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948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JPG"/><Relationship Id="rId7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nfund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">
            <a:extLst>
              <a:ext uri="{FF2B5EF4-FFF2-40B4-BE49-F238E27FC236}">
                <a16:creationId xmlns:a16="http://schemas.microsoft.com/office/drawing/2014/main" id="{C33D201E-3E10-410B-8D56-4F4C8DA2A663}"/>
              </a:ext>
            </a:extLst>
          </p:cNvPr>
          <p:cNvSpPr/>
          <p:nvPr/>
        </p:nvSpPr>
        <p:spPr bwMode="auto">
          <a:xfrm>
            <a:off x="4392614" y="5171252"/>
            <a:ext cx="4383086" cy="584776"/>
          </a:xfrm>
          <a:prstGeom prst="rect">
            <a:avLst/>
          </a:prstGeom>
          <a:solidFill>
            <a:srgbClr val="35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ru-RU" sz="2800" dirty="0">
              <a:solidFill>
                <a:srgbClr val="FDF7F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7F1D8711-462E-44DE-97DE-41BBD373F161}"/>
              </a:ext>
            </a:extLst>
          </p:cNvPr>
          <p:cNvSpPr/>
          <p:nvPr/>
        </p:nvSpPr>
        <p:spPr bwMode="auto">
          <a:xfrm>
            <a:off x="4392613" y="4505078"/>
            <a:ext cx="5716587" cy="584776"/>
          </a:xfrm>
          <a:prstGeom prst="rect">
            <a:avLst/>
          </a:prstGeom>
          <a:solidFill>
            <a:srgbClr val="35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ru-RU" sz="2800" dirty="0">
              <a:solidFill>
                <a:srgbClr val="FDF7F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8BE14-20F4-40D5-BBBF-E9C299D0AB67}"/>
              </a:ext>
            </a:extLst>
          </p:cNvPr>
          <p:cNvSpPr/>
          <p:nvPr/>
        </p:nvSpPr>
        <p:spPr bwMode="auto">
          <a:xfrm>
            <a:off x="4392613" y="3863891"/>
            <a:ext cx="2897187" cy="584776"/>
          </a:xfrm>
          <a:prstGeom prst="rect">
            <a:avLst/>
          </a:prstGeom>
          <a:solidFill>
            <a:srgbClr val="35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ru-RU" sz="2800" dirty="0">
              <a:solidFill>
                <a:srgbClr val="FDF7F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68423-6D42-4716-B891-5820B06A2597}"/>
              </a:ext>
            </a:extLst>
          </p:cNvPr>
          <p:cNvSpPr txBox="1"/>
          <p:nvPr/>
        </p:nvSpPr>
        <p:spPr bwMode="auto">
          <a:xfrm>
            <a:off x="5575840" y="6100970"/>
            <a:ext cx="260039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  <a:alpha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ДЕЙСТВУЮЩИЕ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7CDD88-2A4D-4B74-94C5-740E381CAB0F}"/>
              </a:ext>
            </a:extLst>
          </p:cNvPr>
          <p:cNvSpPr/>
          <p:nvPr/>
        </p:nvSpPr>
        <p:spPr>
          <a:xfrm>
            <a:off x="0" y="0"/>
            <a:ext cx="6503032" cy="6858000"/>
          </a:xfrm>
          <a:custGeom>
            <a:avLst/>
            <a:gdLst>
              <a:gd name="connsiteX0" fmla="*/ 0 w 4626428"/>
              <a:gd name="connsiteY0" fmla="*/ 0 h 6858000"/>
              <a:gd name="connsiteX1" fmla="*/ 4626428 w 4626428"/>
              <a:gd name="connsiteY1" fmla="*/ 0 h 6858000"/>
              <a:gd name="connsiteX2" fmla="*/ 4626428 w 4626428"/>
              <a:gd name="connsiteY2" fmla="*/ 6858000 h 6858000"/>
              <a:gd name="connsiteX3" fmla="*/ 0 w 4626428"/>
              <a:gd name="connsiteY3" fmla="*/ 6858000 h 6858000"/>
              <a:gd name="connsiteX4" fmla="*/ 0 w 4626428"/>
              <a:gd name="connsiteY4" fmla="*/ 0 h 6858000"/>
              <a:gd name="connsiteX0" fmla="*/ 0 w 6509657"/>
              <a:gd name="connsiteY0" fmla="*/ 0 h 6858000"/>
              <a:gd name="connsiteX1" fmla="*/ 6509657 w 6509657"/>
              <a:gd name="connsiteY1" fmla="*/ 10885 h 6858000"/>
              <a:gd name="connsiteX2" fmla="*/ 4626428 w 6509657"/>
              <a:gd name="connsiteY2" fmla="*/ 6858000 h 6858000"/>
              <a:gd name="connsiteX3" fmla="*/ 0 w 6509657"/>
              <a:gd name="connsiteY3" fmla="*/ 6858000 h 6858000"/>
              <a:gd name="connsiteX4" fmla="*/ 0 w 650965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9657" h="6858000">
                <a:moveTo>
                  <a:pt x="0" y="0"/>
                </a:moveTo>
                <a:lnTo>
                  <a:pt x="6509657" y="10885"/>
                </a:lnTo>
                <a:lnTo>
                  <a:pt x="462642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Playfair Display"/>
              </a:rPr>
              <a:t>Производство табачных изделий</a:t>
            </a:r>
          </a:p>
        </p:txBody>
      </p:sp>
      <p:pic>
        <p:nvPicPr>
          <p:cNvPr id="3076" name="Picture 8">
            <a:extLst>
              <a:ext uri="{FF2B5EF4-FFF2-40B4-BE49-F238E27FC236}">
                <a16:creationId xmlns:a16="http://schemas.microsoft.com/office/drawing/2014/main" id="{15360BBB-F2CF-4B27-9C24-FAF770B29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994" flipH="1">
            <a:off x="5538481" y="-11560"/>
            <a:ext cx="1139825" cy="72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Прямоугольник 1">
            <a:extLst>
              <a:ext uri="{FF2B5EF4-FFF2-40B4-BE49-F238E27FC236}">
                <a16:creationId xmlns:a16="http://schemas.microsoft.com/office/drawing/2014/main" id="{BAAC26D8-F168-4B91-AB24-DCA4D7A67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360" y="489376"/>
            <a:ext cx="42218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100" b="1" dirty="0">
                <a:latin typeface="Roboto" panose="02000000000000000000" pitchFamily="2" charset="0"/>
                <a:ea typeface="Roboto" panose="02000000000000000000" pitchFamily="2" charset="0"/>
              </a:rPr>
              <a:t>Министерство экономического развития, инвестиций, туризма и внешних связей Оренбургской области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9498E5-84B2-4073-AC95-0D086DE85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4" y="525682"/>
            <a:ext cx="300821" cy="343457"/>
          </a:xfrm>
          <a:prstGeom prst="rect">
            <a:avLst/>
          </a:prstGeom>
        </p:spPr>
      </p:pic>
      <p:sp>
        <p:nvSpPr>
          <p:cNvPr id="31" name="Прямоугольник 8">
            <a:extLst>
              <a:ext uri="{FF2B5EF4-FFF2-40B4-BE49-F238E27FC236}">
                <a16:creationId xmlns:a16="http://schemas.microsoft.com/office/drawing/2014/main" id="{91362F19-4BD9-4354-8BC5-ACC2313F6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900" y="3865632"/>
            <a:ext cx="1391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rPr>
              <a:t>МЕРЫ</a:t>
            </a:r>
            <a:endParaRPr lang="en-US" altLang="ru-RU" sz="32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4" name="Прямоугольник 8">
            <a:extLst>
              <a:ext uri="{FF2B5EF4-FFF2-40B4-BE49-F238E27FC236}">
                <a16:creationId xmlns:a16="http://schemas.microsoft.com/office/drawing/2014/main" id="{37989C81-2A81-4A66-9D10-A955AEA57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900" y="4517779"/>
            <a:ext cx="4221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rPr>
              <a:t>ГОСУДАРСТВЕННОЙ</a:t>
            </a:r>
            <a:endParaRPr lang="en-US" altLang="ru-RU" sz="32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6" name="Прямоугольник 8">
            <a:extLst>
              <a:ext uri="{FF2B5EF4-FFF2-40B4-BE49-F238E27FC236}">
                <a16:creationId xmlns:a16="http://schemas.microsoft.com/office/drawing/2014/main" id="{3DEB9574-4F96-4A98-98A5-79B816D9D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900" y="5183953"/>
            <a:ext cx="2802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rPr>
              <a:t>ПОДДЕРЖКИ</a:t>
            </a:r>
            <a:endParaRPr lang="en-US" altLang="ru-RU" sz="32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C046F2C-EF17-4D02-B6B5-8E44BEDB8C11}"/>
              </a:ext>
            </a:extLst>
          </p:cNvPr>
          <p:cNvSpPr txBox="1">
            <a:spLocks/>
          </p:cNvSpPr>
          <p:nvPr/>
        </p:nvSpPr>
        <p:spPr bwMode="auto">
          <a:xfrm>
            <a:off x="2219610" y="1883856"/>
            <a:ext cx="3995104" cy="6222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2E6376">
                    <a:alpha val="10000"/>
                  </a:srgb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2</a:t>
            </a:r>
            <a:r>
              <a:rPr lang="ru-RU" sz="10000" b="1" dirty="0">
                <a:solidFill>
                  <a:srgbClr val="2E6376">
                    <a:alpha val="10000"/>
                  </a:srgb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023</a:t>
            </a:r>
            <a:endParaRPr lang="en-US" sz="10000" i="1" dirty="0">
              <a:solidFill>
                <a:schemeClr val="tx1">
                  <a:alpha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6" name="Прямоугольник 8">
            <a:extLst>
              <a:ext uri="{FF2B5EF4-FFF2-40B4-BE49-F238E27FC236}">
                <a16:creationId xmlns:a16="http://schemas.microsoft.com/office/drawing/2014/main" id="{3E418B48-BC94-4F2D-9C81-B068EBF1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70" y="2723705"/>
            <a:ext cx="16417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tx1">
                    <a:lumMod val="75000"/>
                    <a:lumOff val="25000"/>
                    <a:alpha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ПОДДЕРЖКА</a:t>
            </a:r>
            <a:endParaRPr lang="en-US" altLang="ru-RU" dirty="0">
              <a:solidFill>
                <a:schemeClr val="tx1">
                  <a:lumMod val="75000"/>
                  <a:lumOff val="25000"/>
                  <a:alpha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8" name="Прямая соединительная линия 12">
            <a:extLst>
              <a:ext uri="{FF2B5EF4-FFF2-40B4-BE49-F238E27FC236}">
                <a16:creationId xmlns:a16="http://schemas.microsoft.com/office/drawing/2014/main" id="{347B76CA-EFAF-4570-B80A-C0048B4EB201}"/>
              </a:ext>
            </a:extLst>
          </p:cNvPr>
          <p:cNvCxnSpPr>
            <a:cxnSpLocks/>
          </p:cNvCxnSpPr>
          <p:nvPr/>
        </p:nvCxnSpPr>
        <p:spPr bwMode="auto">
          <a:xfrm>
            <a:off x="-955109" y="3863891"/>
            <a:ext cx="54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20">
            <a:extLst>
              <a:ext uri="{FF2B5EF4-FFF2-40B4-BE49-F238E27FC236}">
                <a16:creationId xmlns:a16="http://schemas.microsoft.com/office/drawing/2014/main" id="{060F1D24-6A40-4914-939F-3EBF796DF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82" y="3117264"/>
            <a:ext cx="482453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</a:rPr>
              <a:t>МИКРОЗАЙМЫ</a:t>
            </a:r>
          </a:p>
        </p:txBody>
      </p:sp>
      <p:pic>
        <p:nvPicPr>
          <p:cNvPr id="2" name="Picture 3" descr="logo_micro">
            <a:extLst>
              <a:ext uri="{FF2B5EF4-FFF2-40B4-BE49-F238E27FC236}">
                <a16:creationId xmlns:a16="http://schemas.microsoft.com/office/drawing/2014/main" id="{30341A71-4683-16E9-8F8B-C7C12A0A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96" y="388320"/>
            <a:ext cx="16986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6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2">
            <a:extLst>
              <a:ext uri="{FF2B5EF4-FFF2-40B4-BE49-F238E27FC236}">
                <a16:creationId xmlns:a16="http://schemas.microsoft.com/office/drawing/2014/main" id="{BCB36BD9-3D62-4275-BF18-FFC30092B6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086276" y="2407456"/>
            <a:ext cx="369776" cy="49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2">
            <a:extLst>
              <a:ext uri="{FF2B5EF4-FFF2-40B4-BE49-F238E27FC236}">
                <a16:creationId xmlns:a16="http://schemas.microsoft.com/office/drawing/2014/main" id="{4EB71FF6-9B7D-42CC-8D08-CA216DF447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809333" y="2408892"/>
            <a:ext cx="369775" cy="49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" name="Прямоугольник 328">
            <a:extLst>
              <a:ext uri="{FF2B5EF4-FFF2-40B4-BE49-F238E27FC236}">
                <a16:creationId xmlns:a16="http://schemas.microsoft.com/office/drawing/2014/main" id="{20377389-ED28-44AD-804A-5B33D5C29A3A}"/>
              </a:ext>
            </a:extLst>
          </p:cNvPr>
          <p:cNvSpPr/>
          <p:nvPr/>
        </p:nvSpPr>
        <p:spPr bwMode="auto">
          <a:xfrm>
            <a:off x="810664" y="2648517"/>
            <a:ext cx="4924974" cy="2037849"/>
          </a:xfrm>
          <a:prstGeom prst="rect">
            <a:avLst/>
          </a:prstGeom>
          <a:solidFill>
            <a:srgbClr val="E8E8E4"/>
          </a:solidFill>
          <a:ln>
            <a:solidFill>
              <a:srgbClr val="30847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5125" name="Title 4">
            <a:extLst>
              <a:ext uri="{FF2B5EF4-FFF2-40B4-BE49-F238E27FC236}">
                <a16:creationId xmlns:a16="http://schemas.microsoft.com/office/drawing/2014/main" id="{61C82C23-C794-429B-B127-31B2FCBF6B6A}"/>
              </a:ext>
            </a:extLst>
          </p:cNvPr>
          <p:cNvSpPr txBox="1">
            <a:spLocks/>
          </p:cNvSpPr>
          <p:nvPr/>
        </p:nvSpPr>
        <p:spPr bwMode="auto">
          <a:xfrm>
            <a:off x="858178" y="2836502"/>
            <a:ext cx="4077169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>
              <a:defRPr sz="140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altLang="ru-RU" sz="1600" dirty="0">
                <a:solidFill>
                  <a:srgbClr val="359381"/>
                </a:solidFill>
              </a:rPr>
              <a:t>МИКРОЗАЙМЫ ДЛЯ ИП И ЮР. ЛИЦ</a:t>
            </a:r>
          </a:p>
          <a:p>
            <a:endParaRPr lang="ru-RU" altLang="ru-RU" sz="1800" dirty="0">
              <a:solidFill>
                <a:srgbClr val="359381"/>
              </a:solidFill>
            </a:endParaRPr>
          </a:p>
        </p:txBody>
      </p:sp>
      <p:sp>
        <p:nvSpPr>
          <p:cNvPr id="102" name="Прямоугольник 5">
            <a:extLst>
              <a:ext uri="{FF2B5EF4-FFF2-40B4-BE49-F238E27FC236}">
                <a16:creationId xmlns:a16="http://schemas.microsoft.com/office/drawing/2014/main" id="{BC992496-BBAD-4E3E-BB1A-2063993D8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025" y="3467765"/>
            <a:ext cx="448521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5 млн руб. </a:t>
            </a:r>
            <a:r>
              <a:rPr lang="ru-RU" altLang="ru-RU" sz="16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сумма микрозайма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от 4 % до 8 % годовых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3 лет </a:t>
            </a:r>
            <a:r>
              <a:rPr lang="ru-RU" altLang="ru-RU" sz="16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срок возврата микрозайма</a:t>
            </a:r>
            <a:endParaRPr lang="ru-RU" altLang="ru-RU" sz="1600" b="1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</p:txBody>
      </p:sp>
      <p:sp>
        <p:nvSpPr>
          <p:cNvPr id="5162" name="Title 4">
            <a:extLst>
              <a:ext uri="{FF2B5EF4-FFF2-40B4-BE49-F238E27FC236}">
                <a16:creationId xmlns:a16="http://schemas.microsoft.com/office/drawing/2014/main" id="{F48F6716-19F0-4714-A6EC-A075C84C882C}"/>
              </a:ext>
            </a:extLst>
          </p:cNvPr>
          <p:cNvSpPr txBox="1">
            <a:spLocks/>
          </p:cNvSpPr>
          <p:nvPr/>
        </p:nvSpPr>
        <p:spPr bwMode="auto">
          <a:xfrm>
            <a:off x="686339" y="920050"/>
            <a:ext cx="6465260" cy="68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4000" dirty="0">
                <a:latin typeface="Roboto Black" pitchFamily="2" charset="0"/>
                <a:cs typeface="Roboto Black" pitchFamily="2" charset="0"/>
              </a:rPr>
              <a:t>Размер средств</a:t>
            </a:r>
            <a:endParaRPr lang="en-US" altLang="ru-RU" sz="4000" dirty="0">
              <a:latin typeface="Roboto Black" pitchFamily="2" charset="0"/>
              <a:cs typeface="Roboto Black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CF5D8-0151-4A61-A9E4-D3B17564AF32}"/>
              </a:ext>
            </a:extLst>
          </p:cNvPr>
          <p:cNvSpPr txBox="1"/>
          <p:nvPr/>
        </p:nvSpPr>
        <p:spPr bwMode="auto">
          <a:xfrm>
            <a:off x="692745" y="637490"/>
            <a:ext cx="5764720" cy="6976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  <a:alpha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 ПРЕДОСТАВЛЕНИЯ МИКРОЗАЙМОВ </a:t>
            </a:r>
          </a:p>
          <a:p>
            <a:pPr eaLnBrk="1" fontAlgn="auto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  <a:alpha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66B8A467-461E-4731-8E39-D47C2F44E76D}"/>
              </a:ext>
            </a:extLst>
          </p:cNvPr>
          <p:cNvSpPr txBox="1">
            <a:spLocks/>
          </p:cNvSpPr>
          <p:nvPr/>
        </p:nvSpPr>
        <p:spPr bwMode="auto">
          <a:xfrm>
            <a:off x="1219975" y="-31750"/>
            <a:ext cx="3995104" cy="6222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2E6376">
                    <a:alpha val="10000"/>
                  </a:srgb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2</a:t>
            </a:r>
            <a:r>
              <a:rPr lang="ru-RU" sz="10000" b="1" dirty="0">
                <a:solidFill>
                  <a:srgbClr val="2E6376">
                    <a:alpha val="10000"/>
                  </a:srgb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023</a:t>
            </a:r>
            <a:endParaRPr lang="en-US" sz="10000" i="1" dirty="0">
              <a:solidFill>
                <a:schemeClr val="tx1">
                  <a:alpha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37837728-1E79-498A-B3D4-11A328FB1C3B}"/>
              </a:ext>
            </a:extLst>
          </p:cNvPr>
          <p:cNvSpPr/>
          <p:nvPr/>
        </p:nvSpPr>
        <p:spPr bwMode="auto">
          <a:xfrm>
            <a:off x="6537424" y="2649093"/>
            <a:ext cx="4924974" cy="2037274"/>
          </a:xfrm>
          <a:prstGeom prst="rect">
            <a:avLst/>
          </a:prstGeom>
          <a:solidFill>
            <a:srgbClr val="E8E8E4"/>
          </a:solidFill>
          <a:ln>
            <a:solidFill>
              <a:srgbClr val="30847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142" name="Title 4">
            <a:extLst>
              <a:ext uri="{FF2B5EF4-FFF2-40B4-BE49-F238E27FC236}">
                <a16:creationId xmlns:a16="http://schemas.microsoft.com/office/drawing/2014/main" id="{C0D7211E-62C5-4F8C-A37B-407BCF780483}"/>
              </a:ext>
            </a:extLst>
          </p:cNvPr>
          <p:cNvSpPr txBox="1">
            <a:spLocks/>
          </p:cNvSpPr>
          <p:nvPr/>
        </p:nvSpPr>
        <p:spPr bwMode="auto">
          <a:xfrm>
            <a:off x="6718919" y="2836249"/>
            <a:ext cx="362648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>
              <a:defRPr sz="140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altLang="ru-RU" sz="1600" dirty="0">
                <a:solidFill>
                  <a:srgbClr val="359381"/>
                </a:solidFill>
              </a:rPr>
              <a:t>МИКРОЗАЙМЫ ДЛЯ САМОЗАНЯТЫХ</a:t>
            </a:r>
          </a:p>
          <a:p>
            <a:endParaRPr lang="ru-RU" altLang="ru-RU" sz="1800" dirty="0">
              <a:solidFill>
                <a:srgbClr val="359381"/>
              </a:solidFill>
            </a:endParaRPr>
          </a:p>
        </p:txBody>
      </p:sp>
      <p:sp>
        <p:nvSpPr>
          <p:cNvPr id="154" name="Прямоугольник 5">
            <a:extLst>
              <a:ext uri="{FF2B5EF4-FFF2-40B4-BE49-F238E27FC236}">
                <a16:creationId xmlns:a16="http://schemas.microsoft.com/office/drawing/2014/main" id="{0BFF9589-3ED8-42DD-981B-20F7D5427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767" y="3498542"/>
            <a:ext cx="4386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" pitchFamily="2" charset="0"/>
                <a:cs typeface="Roboto" pitchFamily="2" charset="0"/>
              </a:rPr>
              <a:t>до 500 тыс. руб.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" pitchFamily="2" charset="0"/>
                <a:cs typeface="Roboto" pitchFamily="2" charset="0"/>
              </a:rPr>
              <a:t>сумма </a:t>
            </a:r>
            <a:r>
              <a:rPr lang="ru-RU" altLang="ru-RU" sz="16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микрозайма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2B2D3A"/>
              </a:solidFill>
              <a:effectLst/>
              <a:uLnTx/>
              <a:uFillTx/>
              <a:latin typeface="Roboto" pitchFamily="2" charset="0"/>
              <a:cs typeface="Roboto" pitchFamily="2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" pitchFamily="2" charset="0"/>
                <a:cs typeface="Roboto" pitchFamily="2" charset="0"/>
              </a:rPr>
              <a:t>от 4 % до 8 % годовых</a:t>
            </a:r>
            <a:endParaRPr kumimoji="0" lang="ru-RU" altLang="ru-RU" sz="1600" i="0" u="none" strike="noStrike" kern="1200" cap="none" spc="0" normalizeH="0" baseline="0" noProof="0" dirty="0">
              <a:ln>
                <a:noFill/>
              </a:ln>
              <a:solidFill>
                <a:srgbClr val="2B2D3A"/>
              </a:solidFill>
              <a:effectLst/>
              <a:uLnTx/>
              <a:uFillTx/>
              <a:latin typeface="Roboto" pitchFamily="2" charset="0"/>
              <a:cs typeface="Roboto" pitchFamily="2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" pitchFamily="2" charset="0"/>
                <a:cs typeface="Roboto" pitchFamily="2" charset="0"/>
              </a:rPr>
              <a:t>до 3 лет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" pitchFamily="2" charset="0"/>
                <a:cs typeface="Roboto" pitchFamily="2" charset="0"/>
              </a:rPr>
              <a:t>срок возврата микрозайма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" pitchFamily="2" charset="0"/>
                <a:cs typeface="Roboto" pitchFamily="2" charset="0"/>
              </a:rPr>
              <a:t> 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C3FE68B-1C0C-4C96-922D-6F341C6AB0FB}"/>
              </a:ext>
            </a:extLst>
          </p:cNvPr>
          <p:cNvSpPr txBox="1"/>
          <p:nvPr/>
        </p:nvSpPr>
        <p:spPr bwMode="auto">
          <a:xfrm>
            <a:off x="700133" y="1953482"/>
            <a:ext cx="6529352" cy="4247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>
                <a:latin typeface="Roboto Black" pitchFamily="2" charset="0"/>
              </a:rPr>
              <a:t>Программы предоставления микрозаймов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62C58A5-D02D-49BA-946E-98DAA2168812}"/>
              </a:ext>
            </a:extLst>
          </p:cNvPr>
          <p:cNvGrpSpPr/>
          <p:nvPr/>
        </p:nvGrpSpPr>
        <p:grpSpPr>
          <a:xfrm>
            <a:off x="10705461" y="2733861"/>
            <a:ext cx="511158" cy="481378"/>
            <a:chOff x="8979298" y="2690665"/>
            <a:chExt cx="511158" cy="481378"/>
          </a:xfrm>
        </p:grpSpPr>
        <p:sp>
          <p:nvSpPr>
            <p:cNvPr id="72" name="Блок-схема: узел 71">
              <a:extLst>
                <a:ext uri="{FF2B5EF4-FFF2-40B4-BE49-F238E27FC236}">
                  <a16:creationId xmlns:a16="http://schemas.microsoft.com/office/drawing/2014/main" id="{36F4C5E2-8756-4E2C-9D68-3F2B0DEA1578}"/>
                </a:ext>
              </a:extLst>
            </p:cNvPr>
            <p:cNvSpPr/>
            <p:nvPr/>
          </p:nvSpPr>
          <p:spPr>
            <a:xfrm>
              <a:off x="8979298" y="2775168"/>
              <a:ext cx="396875" cy="396875"/>
            </a:xfrm>
            <a:prstGeom prst="flowChartConnector">
              <a:avLst/>
            </a:prstGeom>
            <a:solidFill>
              <a:srgbClr val="FDF7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E1593D2-BBE9-45F0-AB67-42EE44C5E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6456" y="2690665"/>
              <a:ext cx="414000" cy="414000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4B91761-F320-456D-A3FC-F9440AF74AD2}"/>
              </a:ext>
            </a:extLst>
          </p:cNvPr>
          <p:cNvGrpSpPr/>
          <p:nvPr/>
        </p:nvGrpSpPr>
        <p:grpSpPr>
          <a:xfrm>
            <a:off x="4943361" y="2793614"/>
            <a:ext cx="543436" cy="481584"/>
            <a:chOff x="3124500" y="4959634"/>
            <a:chExt cx="543436" cy="481584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6B684B4D-08EF-4A30-8F67-AA75CFCE441B}"/>
                </a:ext>
              </a:extLst>
            </p:cNvPr>
            <p:cNvSpPr/>
            <p:nvPr/>
          </p:nvSpPr>
          <p:spPr>
            <a:xfrm>
              <a:off x="3124500" y="5044343"/>
              <a:ext cx="396875" cy="396875"/>
            </a:xfrm>
            <a:prstGeom prst="flowChartConnector">
              <a:avLst/>
            </a:prstGeom>
            <a:solidFill>
              <a:srgbClr val="FDF7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6B52A5-2026-4B64-BF13-31A2CCF50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6736" y="4959634"/>
              <a:ext cx="421200" cy="421200"/>
            </a:xfrm>
            <a:prstGeom prst="rect">
              <a:avLst/>
            </a:prstGeom>
          </p:spPr>
        </p:pic>
      </p:grpSp>
      <p:sp>
        <p:nvSpPr>
          <p:cNvPr id="134" name="Полилиния: фигура 133">
            <a:extLst>
              <a:ext uri="{FF2B5EF4-FFF2-40B4-BE49-F238E27FC236}">
                <a16:creationId xmlns:a16="http://schemas.microsoft.com/office/drawing/2014/main" id="{2A9D7BD5-7661-4EAC-A1C2-BB5FD36D6A17}"/>
              </a:ext>
            </a:extLst>
          </p:cNvPr>
          <p:cNvSpPr/>
          <p:nvPr/>
        </p:nvSpPr>
        <p:spPr>
          <a:xfrm>
            <a:off x="3559373" y="4987567"/>
            <a:ext cx="24729" cy="24729"/>
          </a:xfrm>
          <a:custGeom>
            <a:avLst/>
            <a:gdLst>
              <a:gd name="connsiteX0" fmla="*/ 23651 w 23651"/>
              <a:gd name="connsiteY0" fmla="*/ 11826 h 23651"/>
              <a:gd name="connsiteX1" fmla="*/ 11826 w 23651"/>
              <a:gd name="connsiteY1" fmla="*/ 23651 h 23651"/>
              <a:gd name="connsiteX2" fmla="*/ 0 w 23651"/>
              <a:gd name="connsiteY2" fmla="*/ 11826 h 23651"/>
              <a:gd name="connsiteX3" fmla="*/ 11826 w 23651"/>
              <a:gd name="connsiteY3" fmla="*/ 0 h 23651"/>
              <a:gd name="connsiteX4" fmla="*/ 23651 w 23651"/>
              <a:gd name="connsiteY4" fmla="*/ 11826 h 2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1" h="23651">
                <a:moveTo>
                  <a:pt x="23651" y="11826"/>
                </a:moveTo>
                <a:cubicBezTo>
                  <a:pt x="23651" y="18357"/>
                  <a:pt x="18357" y="23651"/>
                  <a:pt x="11826" y="23651"/>
                </a:cubicBezTo>
                <a:cubicBezTo>
                  <a:pt x="5295" y="23651"/>
                  <a:pt x="0" y="18357"/>
                  <a:pt x="0" y="11826"/>
                </a:cubicBezTo>
                <a:cubicBezTo>
                  <a:pt x="0" y="5295"/>
                  <a:pt x="5295" y="0"/>
                  <a:pt x="11826" y="0"/>
                </a:cubicBezTo>
                <a:cubicBezTo>
                  <a:pt x="18357" y="0"/>
                  <a:pt x="23651" y="5295"/>
                  <a:pt x="23651" y="11826"/>
                </a:cubicBezTo>
                <a:close/>
              </a:path>
            </a:pathLst>
          </a:custGeom>
          <a:solidFill>
            <a:srgbClr val="EDEDEF"/>
          </a:solidFill>
          <a:ln w="7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82A731DD-561A-43F3-9F5B-36D1A4E0B05C}"/>
              </a:ext>
            </a:extLst>
          </p:cNvPr>
          <p:cNvSpPr/>
          <p:nvPr/>
        </p:nvSpPr>
        <p:spPr>
          <a:xfrm>
            <a:off x="3288161" y="4987567"/>
            <a:ext cx="24729" cy="24729"/>
          </a:xfrm>
          <a:custGeom>
            <a:avLst/>
            <a:gdLst>
              <a:gd name="connsiteX0" fmla="*/ 23651 w 23651"/>
              <a:gd name="connsiteY0" fmla="*/ 11826 h 23651"/>
              <a:gd name="connsiteX1" fmla="*/ 11826 w 23651"/>
              <a:gd name="connsiteY1" fmla="*/ 23651 h 23651"/>
              <a:gd name="connsiteX2" fmla="*/ 0 w 23651"/>
              <a:gd name="connsiteY2" fmla="*/ 11826 h 23651"/>
              <a:gd name="connsiteX3" fmla="*/ 11826 w 23651"/>
              <a:gd name="connsiteY3" fmla="*/ 0 h 23651"/>
              <a:gd name="connsiteX4" fmla="*/ 23651 w 23651"/>
              <a:gd name="connsiteY4" fmla="*/ 11826 h 2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1" h="23651">
                <a:moveTo>
                  <a:pt x="23651" y="11826"/>
                </a:moveTo>
                <a:cubicBezTo>
                  <a:pt x="23651" y="18357"/>
                  <a:pt x="18357" y="23651"/>
                  <a:pt x="11826" y="23651"/>
                </a:cubicBezTo>
                <a:cubicBezTo>
                  <a:pt x="5295" y="23651"/>
                  <a:pt x="0" y="18357"/>
                  <a:pt x="0" y="11826"/>
                </a:cubicBezTo>
                <a:cubicBezTo>
                  <a:pt x="0" y="5295"/>
                  <a:pt x="5295" y="0"/>
                  <a:pt x="11826" y="0"/>
                </a:cubicBezTo>
                <a:cubicBezTo>
                  <a:pt x="18357" y="0"/>
                  <a:pt x="23651" y="5295"/>
                  <a:pt x="23651" y="11826"/>
                </a:cubicBezTo>
                <a:close/>
              </a:path>
            </a:pathLst>
          </a:custGeom>
          <a:solidFill>
            <a:srgbClr val="EDEDEF"/>
          </a:solidFill>
          <a:ln w="7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66" name="Группа 5">
            <a:extLst>
              <a:ext uri="{FF2B5EF4-FFF2-40B4-BE49-F238E27FC236}">
                <a16:creationId xmlns:a16="http://schemas.microsoft.com/office/drawing/2014/main" id="{DBCEE675-D742-411B-B538-69FD24CF0302}"/>
              </a:ext>
            </a:extLst>
          </p:cNvPr>
          <p:cNvGrpSpPr>
            <a:grpSpLocks/>
          </p:cNvGrpSpPr>
          <p:nvPr/>
        </p:nvGrpSpPr>
        <p:grpSpPr bwMode="auto">
          <a:xfrm>
            <a:off x="9132416" y="419609"/>
            <a:ext cx="2327747" cy="962163"/>
            <a:chOff x="8995466" y="538162"/>
            <a:chExt cx="2327747" cy="962163"/>
          </a:xfrm>
        </p:grpSpPr>
        <p:sp>
          <p:nvSpPr>
            <p:cNvPr id="167" name="Parallelogram 12">
              <a:extLst>
                <a:ext uri="{FF2B5EF4-FFF2-40B4-BE49-F238E27FC236}">
                  <a16:creationId xmlns:a16="http://schemas.microsoft.com/office/drawing/2014/main" id="{1CE85B9A-E8FC-41E5-BA6A-30C2E4EB6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5466" y="538162"/>
              <a:ext cx="2327747" cy="962163"/>
            </a:xfrm>
            <a:prstGeom prst="parallelogram">
              <a:avLst>
                <a:gd name="adj" fmla="val 30485"/>
              </a:avLst>
            </a:prstGeom>
            <a:solidFill>
              <a:srgbClr val="B49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sz="2800" dirty="0">
                <a:solidFill>
                  <a:srgbClr val="FDF7F0"/>
                </a:solidFill>
                <a:latin typeface="Playfair Display" pitchFamily="2" charset="-52"/>
              </a:endParaRPr>
            </a:p>
          </p:txBody>
        </p:sp>
        <p:sp>
          <p:nvSpPr>
            <p:cNvPr id="168" name="Прямоугольник 5">
              <a:extLst>
                <a:ext uri="{FF2B5EF4-FFF2-40B4-BE49-F238E27FC236}">
                  <a16:creationId xmlns:a16="http://schemas.microsoft.com/office/drawing/2014/main" id="{9B123C77-5A85-46F9-8DDC-F6ED51E8F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0700" y="631869"/>
              <a:ext cx="211549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7F0"/>
                  </a:solidFill>
                  <a:effectLst/>
                  <a:uLnTx/>
                  <a:uFillTx/>
                  <a:latin typeface="Roboto Black" pitchFamily="2" charset="0"/>
                  <a:ea typeface="+mn-ea"/>
                  <a:cs typeface="Roboto Black" pitchFamily="2" charset="0"/>
                </a:rPr>
                <a:t>772,0 млн руб.</a:t>
              </a:r>
              <a:b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7F0"/>
                  </a:solidFill>
                  <a:effectLst/>
                  <a:uLnTx/>
                  <a:uFillTx/>
                  <a:latin typeface="Roboto Black" pitchFamily="2" charset="0"/>
                  <a:ea typeface="+mn-ea"/>
                  <a:cs typeface="Roboto Black" pitchFamily="2" charset="0"/>
                </a:rPr>
              </a:br>
              <a:r>
                <a:rPr lang="ru-RU" altLang="ru-RU" sz="1200" dirty="0">
                  <a:solidFill>
                    <a:srgbClr val="FDF7F0"/>
                  </a:solidFill>
                  <a:latin typeface="Roboto" pitchFamily="2" charset="0"/>
                  <a:cs typeface="Roboto Black" pitchFamily="2" charset="0"/>
                </a:rPr>
                <a:t>Капитализация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200" dirty="0">
                  <a:solidFill>
                    <a:srgbClr val="FDF7F0"/>
                  </a:solidFill>
                  <a:latin typeface="Roboto" pitchFamily="2" charset="0"/>
                  <a:cs typeface="Roboto Black" pitchFamily="2" charset="0"/>
                </a:rPr>
                <a:t>МКК «ОО ФОНД ПМП»</a:t>
              </a:r>
              <a:endPara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DF7F0"/>
                </a:solidFill>
                <a:effectLst/>
                <a:uLnTx/>
                <a:uFillTx/>
                <a:latin typeface="Roboto" pitchFamily="2" charset="0"/>
                <a:ea typeface="+mn-ea"/>
                <a:cs typeface="Robot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13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8" name="Группа 94">
            <a:extLst>
              <a:ext uri="{FF2B5EF4-FFF2-40B4-BE49-F238E27FC236}">
                <a16:creationId xmlns:a16="http://schemas.microsoft.com/office/drawing/2014/main" id="{00597448-A1F7-426B-BAF1-47DE90FF3922}"/>
              </a:ext>
            </a:extLst>
          </p:cNvPr>
          <p:cNvGrpSpPr>
            <a:grpSpLocks/>
          </p:cNvGrpSpPr>
          <p:nvPr/>
        </p:nvGrpSpPr>
        <p:grpSpPr bwMode="auto">
          <a:xfrm>
            <a:off x="692150" y="-44753"/>
            <a:ext cx="9766619" cy="1974221"/>
            <a:chOff x="1322388" y="-45126"/>
            <a:chExt cx="9766375" cy="2692494"/>
          </a:xfrm>
        </p:grpSpPr>
        <p:sp>
          <p:nvSpPr>
            <p:cNvPr id="7213" name="Title 4">
              <a:extLst>
                <a:ext uri="{FF2B5EF4-FFF2-40B4-BE49-F238E27FC236}">
                  <a16:creationId xmlns:a16="http://schemas.microsoft.com/office/drawing/2014/main" id="{958A1FDD-13B3-492B-AA7D-2A14C1A5210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22388" y="1280531"/>
              <a:ext cx="5195887" cy="136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4000" dirty="0">
                  <a:latin typeface="Roboto Black" pitchFamily="2" charset="0"/>
                  <a:cs typeface="Roboto Black" pitchFamily="2" charset="0"/>
                </a:rPr>
                <a:t>Как помогаем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0781859-7F0C-4F69-B10E-30DA5A3C0435}"/>
                </a:ext>
              </a:extLst>
            </p:cNvPr>
            <p:cNvSpPr txBox="1"/>
            <p:nvPr/>
          </p:nvSpPr>
          <p:spPr>
            <a:xfrm>
              <a:off x="1322983" y="882400"/>
              <a:ext cx="6322408" cy="6977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ru-RU" dirty="0">
                  <a:solidFill>
                    <a:schemeClr val="tx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НАПРАВЛЕНИЯ ПРЕДОСТАВЛЕННЫХ МИКРОЗАЙМОВ</a:t>
              </a:r>
              <a:endParaRPr lang="en-US" dirty="0">
                <a:solidFill>
                  <a:schemeClr val="tx1">
                    <a:alpha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ru-RU" dirty="0">
                  <a:solidFill>
                    <a:schemeClr val="tx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</a:p>
          </p:txBody>
        </p:sp>
        <p:sp>
          <p:nvSpPr>
            <p:cNvPr id="98" name="Title 1">
              <a:extLst>
                <a:ext uri="{FF2B5EF4-FFF2-40B4-BE49-F238E27FC236}">
                  <a16:creationId xmlns:a16="http://schemas.microsoft.com/office/drawing/2014/main" id="{2BF743F6-05C9-4C37-916A-B01B254E6E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41818" y="-45126"/>
              <a:ext cx="9246945" cy="6223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0" dirty="0">
                  <a:solidFill>
                    <a:srgbClr val="2E6376">
                      <a:alpha val="10000"/>
                    </a:srgbClr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СОДЕЙСТВИЕ</a:t>
              </a:r>
            </a:p>
          </p:txBody>
        </p:sp>
      </p:grpSp>
      <p:sp>
        <p:nvSpPr>
          <p:cNvPr id="113" name="Title 4">
            <a:extLst>
              <a:ext uri="{FF2B5EF4-FFF2-40B4-BE49-F238E27FC236}">
                <a16:creationId xmlns:a16="http://schemas.microsoft.com/office/drawing/2014/main" id="{1FF538BE-36FF-474F-B4AD-C29235DCAE5B}"/>
              </a:ext>
            </a:extLst>
          </p:cNvPr>
          <p:cNvSpPr txBox="1">
            <a:spLocks/>
          </p:cNvSpPr>
          <p:nvPr/>
        </p:nvSpPr>
        <p:spPr bwMode="auto">
          <a:xfrm>
            <a:off x="1424546" y="1997924"/>
            <a:ext cx="1003561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359381"/>
                </a:solidFill>
                <a:latin typeface="Roboto Black" pitchFamily="2" charset="0"/>
              </a:rPr>
              <a:t>МИКРОЗАЙМЫ ДЛЯ ИНДИВИДУАЛЬНЫХ ПРЕДПРИНИМАТЕЛЕЙ, ЮРИДИЧЕСКИХ ЛИЦ И САМОЗАНЯТЫХ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19D678A-D162-4A05-95FE-4D9F3E7073D3}"/>
              </a:ext>
            </a:extLst>
          </p:cNvPr>
          <p:cNvGrpSpPr/>
          <p:nvPr/>
        </p:nvGrpSpPr>
        <p:grpSpPr>
          <a:xfrm>
            <a:off x="830311" y="1923086"/>
            <a:ext cx="543436" cy="481584"/>
            <a:chOff x="3124500" y="4959634"/>
            <a:chExt cx="543436" cy="481584"/>
          </a:xfrm>
        </p:grpSpPr>
        <p:sp>
          <p:nvSpPr>
            <p:cNvPr id="24" name="Блок-схема: узел 23">
              <a:extLst>
                <a:ext uri="{FF2B5EF4-FFF2-40B4-BE49-F238E27FC236}">
                  <a16:creationId xmlns:a16="http://schemas.microsoft.com/office/drawing/2014/main" id="{96A24F39-4354-45B5-AE6F-BC4B9C5ABBD5}"/>
                </a:ext>
              </a:extLst>
            </p:cNvPr>
            <p:cNvSpPr/>
            <p:nvPr/>
          </p:nvSpPr>
          <p:spPr>
            <a:xfrm>
              <a:off x="3124500" y="5044343"/>
              <a:ext cx="396875" cy="396875"/>
            </a:xfrm>
            <a:prstGeom prst="flowChartConnector">
              <a:avLst/>
            </a:prstGeom>
            <a:solidFill>
              <a:srgbClr val="D2E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7033F953-593E-469B-AC31-34CE08E78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6736" y="4959634"/>
              <a:ext cx="421200" cy="421200"/>
            </a:xfrm>
            <a:prstGeom prst="rect">
              <a:avLst/>
            </a:prstGeom>
          </p:spPr>
        </p:pic>
      </p:grpSp>
      <p:sp>
        <p:nvSpPr>
          <p:cNvPr id="13" name="Rectangle 4">
            <a:extLst>
              <a:ext uri="{FF2B5EF4-FFF2-40B4-BE49-F238E27FC236}">
                <a16:creationId xmlns:a16="http://schemas.microsoft.com/office/drawing/2014/main" id="{758F146A-7E2B-4F70-B452-71C498807DF5}"/>
              </a:ext>
            </a:extLst>
          </p:cNvPr>
          <p:cNvSpPr/>
          <p:nvPr/>
        </p:nvSpPr>
        <p:spPr bwMode="auto">
          <a:xfrm>
            <a:off x="788709" y="2583468"/>
            <a:ext cx="4657049" cy="3343961"/>
          </a:xfrm>
          <a:prstGeom prst="rect">
            <a:avLst/>
          </a:prstGeom>
          <a:solidFill>
            <a:srgbClr val="E8E8E4"/>
          </a:solidFill>
          <a:ln w="12700">
            <a:solidFill>
              <a:srgbClr val="308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>
              <a:solidFill>
                <a:srgbClr val="FDF7F0"/>
              </a:solidFill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E1124E5B-EE3A-4C56-9EBF-ED37BF4D25BE}"/>
              </a:ext>
            </a:extLst>
          </p:cNvPr>
          <p:cNvSpPr txBox="1">
            <a:spLocks/>
          </p:cNvSpPr>
          <p:nvPr/>
        </p:nvSpPr>
        <p:spPr bwMode="auto">
          <a:xfrm>
            <a:off x="1365347" y="2697525"/>
            <a:ext cx="3047080" cy="31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 dirty="0">
                <a:latin typeface="Roboto Black" pitchFamily="2" charset="0"/>
                <a:cs typeface="Roboto Black" pitchFamily="2" charset="0"/>
              </a:rPr>
              <a:t>Ставки 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34BA8C2-0160-4972-8782-4C7176989A74}"/>
              </a:ext>
            </a:extLst>
          </p:cNvPr>
          <p:cNvGrpSpPr/>
          <p:nvPr/>
        </p:nvGrpSpPr>
        <p:grpSpPr>
          <a:xfrm>
            <a:off x="830311" y="2727393"/>
            <a:ext cx="443735" cy="500039"/>
            <a:chOff x="6702842" y="2531105"/>
            <a:chExt cx="443735" cy="500039"/>
          </a:xfrm>
        </p:grpSpPr>
        <p:sp>
          <p:nvSpPr>
            <p:cNvPr id="16" name="Блок-схема: узел 15">
              <a:extLst>
                <a:ext uri="{FF2B5EF4-FFF2-40B4-BE49-F238E27FC236}">
                  <a16:creationId xmlns:a16="http://schemas.microsoft.com/office/drawing/2014/main" id="{F9814A13-4499-4D4C-8DF2-D7A0CAF97036}"/>
                </a:ext>
              </a:extLst>
            </p:cNvPr>
            <p:cNvSpPr/>
            <p:nvPr/>
          </p:nvSpPr>
          <p:spPr>
            <a:xfrm>
              <a:off x="6702842" y="2634269"/>
              <a:ext cx="396875" cy="396875"/>
            </a:xfrm>
            <a:prstGeom prst="flowChartConnector">
              <a:avLst/>
            </a:prstGeom>
            <a:solidFill>
              <a:srgbClr val="BFD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grpSp>
          <p:nvGrpSpPr>
            <p:cNvPr id="17" name="Рисунок 124">
              <a:extLst>
                <a:ext uri="{FF2B5EF4-FFF2-40B4-BE49-F238E27FC236}">
                  <a16:creationId xmlns:a16="http://schemas.microsoft.com/office/drawing/2014/main" id="{923584F6-C83E-4FE9-B8E3-5FC2E7F6B263}"/>
                </a:ext>
              </a:extLst>
            </p:cNvPr>
            <p:cNvGrpSpPr/>
            <p:nvPr/>
          </p:nvGrpSpPr>
          <p:grpSpPr>
            <a:xfrm>
              <a:off x="6750577" y="2531105"/>
              <a:ext cx="396000" cy="432000"/>
              <a:chOff x="540746" y="1667842"/>
              <a:chExt cx="395678" cy="399600"/>
            </a:xfrm>
            <a:solidFill>
              <a:srgbClr val="000000"/>
            </a:solidFill>
          </p:grpSpPr>
          <p:sp>
            <p:nvSpPr>
              <p:cNvPr id="18" name="Полилиния: фигура 124">
                <a:extLst>
                  <a:ext uri="{FF2B5EF4-FFF2-40B4-BE49-F238E27FC236}">
                    <a16:creationId xmlns:a16="http://schemas.microsoft.com/office/drawing/2014/main" id="{FC39E456-D8C7-47DC-8024-CACCB71F0B81}"/>
                  </a:ext>
                </a:extLst>
              </p:cNvPr>
              <p:cNvSpPr/>
              <p:nvPr/>
            </p:nvSpPr>
            <p:spPr>
              <a:xfrm>
                <a:off x="785806" y="1819806"/>
                <a:ext cx="112638" cy="11705"/>
              </a:xfrm>
              <a:custGeom>
                <a:avLst/>
                <a:gdLst>
                  <a:gd name="connsiteX0" fmla="*/ 106785 w 112638"/>
                  <a:gd name="connsiteY0" fmla="*/ 0 h 11705"/>
                  <a:gd name="connsiteX1" fmla="*/ 5853 w 112638"/>
                  <a:gd name="connsiteY1" fmla="*/ 0 h 11705"/>
                  <a:gd name="connsiteX2" fmla="*/ 0 w 112638"/>
                  <a:gd name="connsiteY2" fmla="*/ 5853 h 11705"/>
                  <a:gd name="connsiteX3" fmla="*/ 5853 w 112638"/>
                  <a:gd name="connsiteY3" fmla="*/ 11705 h 11705"/>
                  <a:gd name="connsiteX4" fmla="*/ 106785 w 112638"/>
                  <a:gd name="connsiteY4" fmla="*/ 11705 h 11705"/>
                  <a:gd name="connsiteX5" fmla="*/ 112638 w 112638"/>
                  <a:gd name="connsiteY5" fmla="*/ 5853 h 11705"/>
                  <a:gd name="connsiteX6" fmla="*/ 106785 w 112638"/>
                  <a:gd name="connsiteY6" fmla="*/ 0 h 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38" h="11705">
                    <a:moveTo>
                      <a:pt x="106785" y="0"/>
                    </a:moveTo>
                    <a:lnTo>
                      <a:pt x="5853" y="0"/>
                    </a:lnTo>
                    <a:cubicBezTo>
                      <a:pt x="2620" y="0"/>
                      <a:pt x="0" y="2621"/>
                      <a:pt x="0" y="5853"/>
                    </a:cubicBezTo>
                    <a:cubicBezTo>
                      <a:pt x="0" y="9085"/>
                      <a:pt x="2621" y="11705"/>
                      <a:pt x="5853" y="11705"/>
                    </a:cubicBezTo>
                    <a:lnTo>
                      <a:pt x="106785" y="11705"/>
                    </a:lnTo>
                    <a:cubicBezTo>
                      <a:pt x="110018" y="11705"/>
                      <a:pt x="112638" y="9085"/>
                      <a:pt x="112638" y="5853"/>
                    </a:cubicBezTo>
                    <a:cubicBezTo>
                      <a:pt x="112638" y="2621"/>
                      <a:pt x="110017" y="0"/>
                      <a:pt x="1067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25">
                <a:extLst>
                  <a:ext uri="{FF2B5EF4-FFF2-40B4-BE49-F238E27FC236}">
                    <a16:creationId xmlns:a16="http://schemas.microsoft.com/office/drawing/2014/main" id="{ADB7A266-DE75-4897-ACD2-D77368A6AB1C}"/>
                  </a:ext>
                </a:extLst>
              </p:cNvPr>
              <p:cNvSpPr/>
              <p:nvPr/>
            </p:nvSpPr>
            <p:spPr>
              <a:xfrm>
                <a:off x="785806" y="1855093"/>
                <a:ext cx="112638" cy="11705"/>
              </a:xfrm>
              <a:custGeom>
                <a:avLst/>
                <a:gdLst>
                  <a:gd name="connsiteX0" fmla="*/ 106785 w 112638"/>
                  <a:gd name="connsiteY0" fmla="*/ 0 h 11705"/>
                  <a:gd name="connsiteX1" fmla="*/ 5853 w 112638"/>
                  <a:gd name="connsiteY1" fmla="*/ 0 h 11705"/>
                  <a:gd name="connsiteX2" fmla="*/ 0 w 112638"/>
                  <a:gd name="connsiteY2" fmla="*/ 5853 h 11705"/>
                  <a:gd name="connsiteX3" fmla="*/ 5853 w 112638"/>
                  <a:gd name="connsiteY3" fmla="*/ 11705 h 11705"/>
                  <a:gd name="connsiteX4" fmla="*/ 106785 w 112638"/>
                  <a:gd name="connsiteY4" fmla="*/ 11705 h 11705"/>
                  <a:gd name="connsiteX5" fmla="*/ 112638 w 112638"/>
                  <a:gd name="connsiteY5" fmla="*/ 5853 h 11705"/>
                  <a:gd name="connsiteX6" fmla="*/ 106785 w 112638"/>
                  <a:gd name="connsiteY6" fmla="*/ 0 h 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38" h="11705">
                    <a:moveTo>
                      <a:pt x="106785" y="0"/>
                    </a:moveTo>
                    <a:lnTo>
                      <a:pt x="5853" y="0"/>
                    </a:lnTo>
                    <a:cubicBezTo>
                      <a:pt x="2620" y="0"/>
                      <a:pt x="0" y="2621"/>
                      <a:pt x="0" y="5853"/>
                    </a:cubicBezTo>
                    <a:cubicBezTo>
                      <a:pt x="0" y="9085"/>
                      <a:pt x="2621" y="11705"/>
                      <a:pt x="5853" y="11705"/>
                    </a:cubicBezTo>
                    <a:lnTo>
                      <a:pt x="106785" y="11705"/>
                    </a:lnTo>
                    <a:cubicBezTo>
                      <a:pt x="110018" y="11705"/>
                      <a:pt x="112638" y="9085"/>
                      <a:pt x="112638" y="5853"/>
                    </a:cubicBezTo>
                    <a:cubicBezTo>
                      <a:pt x="112638" y="2621"/>
                      <a:pt x="110017" y="0"/>
                      <a:pt x="1067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26">
                <a:extLst>
                  <a:ext uri="{FF2B5EF4-FFF2-40B4-BE49-F238E27FC236}">
                    <a16:creationId xmlns:a16="http://schemas.microsoft.com/office/drawing/2014/main" id="{98BB501E-3285-45D1-A049-FAFDA6CBE338}"/>
                  </a:ext>
                </a:extLst>
              </p:cNvPr>
              <p:cNvSpPr/>
              <p:nvPr/>
            </p:nvSpPr>
            <p:spPr>
              <a:xfrm>
                <a:off x="785806" y="1890380"/>
                <a:ext cx="112638" cy="11705"/>
              </a:xfrm>
              <a:custGeom>
                <a:avLst/>
                <a:gdLst>
                  <a:gd name="connsiteX0" fmla="*/ 112638 w 112638"/>
                  <a:gd name="connsiteY0" fmla="*/ 5853 h 11705"/>
                  <a:gd name="connsiteX1" fmla="*/ 106785 w 112638"/>
                  <a:gd name="connsiteY1" fmla="*/ 0 h 11705"/>
                  <a:gd name="connsiteX2" fmla="*/ 5853 w 112638"/>
                  <a:gd name="connsiteY2" fmla="*/ 0 h 11705"/>
                  <a:gd name="connsiteX3" fmla="*/ 0 w 112638"/>
                  <a:gd name="connsiteY3" fmla="*/ 5853 h 11705"/>
                  <a:gd name="connsiteX4" fmla="*/ 5853 w 112638"/>
                  <a:gd name="connsiteY4" fmla="*/ 11705 h 11705"/>
                  <a:gd name="connsiteX5" fmla="*/ 106785 w 112638"/>
                  <a:gd name="connsiteY5" fmla="*/ 11705 h 11705"/>
                  <a:gd name="connsiteX6" fmla="*/ 112638 w 112638"/>
                  <a:gd name="connsiteY6" fmla="*/ 5853 h 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38" h="11705">
                    <a:moveTo>
                      <a:pt x="112638" y="5853"/>
                    </a:moveTo>
                    <a:cubicBezTo>
                      <a:pt x="112638" y="2620"/>
                      <a:pt x="110017" y="0"/>
                      <a:pt x="106785" y="0"/>
                    </a:cubicBezTo>
                    <a:lnTo>
                      <a:pt x="5853" y="0"/>
                    </a:lnTo>
                    <a:cubicBezTo>
                      <a:pt x="2620" y="0"/>
                      <a:pt x="0" y="2621"/>
                      <a:pt x="0" y="5853"/>
                    </a:cubicBezTo>
                    <a:cubicBezTo>
                      <a:pt x="0" y="9085"/>
                      <a:pt x="2621" y="11705"/>
                      <a:pt x="5853" y="11705"/>
                    </a:cubicBezTo>
                    <a:lnTo>
                      <a:pt x="106785" y="11705"/>
                    </a:lnTo>
                    <a:cubicBezTo>
                      <a:pt x="110017" y="11706"/>
                      <a:pt x="112638" y="9085"/>
                      <a:pt x="112638" y="58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127">
                <a:extLst>
                  <a:ext uri="{FF2B5EF4-FFF2-40B4-BE49-F238E27FC236}">
                    <a16:creationId xmlns:a16="http://schemas.microsoft.com/office/drawing/2014/main" id="{133E2A5F-C238-4A4D-8B21-08DD5AAE07AB}"/>
                  </a:ext>
                </a:extLst>
              </p:cNvPr>
              <p:cNvSpPr/>
              <p:nvPr/>
            </p:nvSpPr>
            <p:spPr>
              <a:xfrm>
                <a:off x="785806" y="1925668"/>
                <a:ext cx="62171" cy="11705"/>
              </a:xfrm>
              <a:custGeom>
                <a:avLst/>
                <a:gdLst>
                  <a:gd name="connsiteX0" fmla="*/ 5853 w 62171"/>
                  <a:gd name="connsiteY0" fmla="*/ 0 h 11705"/>
                  <a:gd name="connsiteX1" fmla="*/ 0 w 62171"/>
                  <a:gd name="connsiteY1" fmla="*/ 5853 h 11705"/>
                  <a:gd name="connsiteX2" fmla="*/ 5853 w 62171"/>
                  <a:gd name="connsiteY2" fmla="*/ 11705 h 11705"/>
                  <a:gd name="connsiteX3" fmla="*/ 56319 w 62171"/>
                  <a:gd name="connsiteY3" fmla="*/ 11705 h 11705"/>
                  <a:gd name="connsiteX4" fmla="*/ 62171 w 62171"/>
                  <a:gd name="connsiteY4" fmla="*/ 5853 h 11705"/>
                  <a:gd name="connsiteX5" fmla="*/ 56319 w 62171"/>
                  <a:gd name="connsiteY5" fmla="*/ 0 h 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71" h="11705">
                    <a:moveTo>
                      <a:pt x="5853" y="0"/>
                    </a:moveTo>
                    <a:cubicBezTo>
                      <a:pt x="2620" y="0"/>
                      <a:pt x="0" y="2621"/>
                      <a:pt x="0" y="5853"/>
                    </a:cubicBezTo>
                    <a:cubicBezTo>
                      <a:pt x="0" y="9085"/>
                      <a:pt x="2621" y="11705"/>
                      <a:pt x="5853" y="11705"/>
                    </a:cubicBezTo>
                    <a:lnTo>
                      <a:pt x="56319" y="11705"/>
                    </a:lnTo>
                    <a:cubicBezTo>
                      <a:pt x="59551" y="11705"/>
                      <a:pt x="62171" y="9085"/>
                      <a:pt x="62171" y="5853"/>
                    </a:cubicBezTo>
                    <a:cubicBezTo>
                      <a:pt x="62171" y="2621"/>
                      <a:pt x="59551" y="0"/>
                      <a:pt x="563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128">
                <a:extLst>
                  <a:ext uri="{FF2B5EF4-FFF2-40B4-BE49-F238E27FC236}">
                    <a16:creationId xmlns:a16="http://schemas.microsoft.com/office/drawing/2014/main" id="{8D5B3A11-9393-438A-8E8A-EF6AEDB9D507}"/>
                  </a:ext>
                </a:extLst>
              </p:cNvPr>
              <p:cNvSpPr/>
              <p:nvPr/>
            </p:nvSpPr>
            <p:spPr>
              <a:xfrm>
                <a:off x="540746" y="1667842"/>
                <a:ext cx="395678" cy="399600"/>
              </a:xfrm>
              <a:custGeom>
                <a:avLst/>
                <a:gdLst>
                  <a:gd name="connsiteX0" fmla="*/ 387196 w 395678"/>
                  <a:gd name="connsiteY0" fmla="*/ 68830 h 399600"/>
                  <a:gd name="connsiteX1" fmla="*/ 326849 w 395678"/>
                  <a:gd name="connsiteY1" fmla="*/ 8484 h 399600"/>
                  <a:gd name="connsiteX2" fmla="*/ 306370 w 395678"/>
                  <a:gd name="connsiteY2" fmla="*/ 0 h 399600"/>
                  <a:gd name="connsiteX3" fmla="*/ 107788 w 395678"/>
                  <a:gd name="connsiteY3" fmla="*/ 0 h 399600"/>
                  <a:gd name="connsiteX4" fmla="*/ 78829 w 395678"/>
                  <a:gd name="connsiteY4" fmla="*/ 28960 h 399600"/>
                  <a:gd name="connsiteX5" fmla="*/ 78829 w 395678"/>
                  <a:gd name="connsiteY5" fmla="*/ 88885 h 399600"/>
                  <a:gd name="connsiteX6" fmla="*/ 84682 w 395678"/>
                  <a:gd name="connsiteY6" fmla="*/ 94738 h 399600"/>
                  <a:gd name="connsiteX7" fmla="*/ 90534 w 395678"/>
                  <a:gd name="connsiteY7" fmla="*/ 88885 h 399600"/>
                  <a:gd name="connsiteX8" fmla="*/ 90534 w 395678"/>
                  <a:gd name="connsiteY8" fmla="*/ 28960 h 399600"/>
                  <a:gd name="connsiteX9" fmla="*/ 107788 w 395678"/>
                  <a:gd name="connsiteY9" fmla="*/ 11706 h 399600"/>
                  <a:gd name="connsiteX10" fmla="*/ 306370 w 395678"/>
                  <a:gd name="connsiteY10" fmla="*/ 11706 h 399600"/>
                  <a:gd name="connsiteX11" fmla="*/ 310088 w 395678"/>
                  <a:gd name="connsiteY11" fmla="*/ 12109 h 399600"/>
                  <a:gd name="connsiteX12" fmla="*/ 310088 w 395678"/>
                  <a:gd name="connsiteY12" fmla="*/ 65412 h 399600"/>
                  <a:gd name="connsiteX13" fmla="*/ 330266 w 395678"/>
                  <a:gd name="connsiteY13" fmla="*/ 85590 h 399600"/>
                  <a:gd name="connsiteX14" fmla="*/ 383563 w 395678"/>
                  <a:gd name="connsiteY14" fmla="*/ 85590 h 399600"/>
                  <a:gd name="connsiteX15" fmla="*/ 383971 w 395678"/>
                  <a:gd name="connsiteY15" fmla="*/ 89308 h 399600"/>
                  <a:gd name="connsiteX16" fmla="*/ 383971 w 395678"/>
                  <a:gd name="connsiteY16" fmla="*/ 370641 h 399600"/>
                  <a:gd name="connsiteX17" fmla="*/ 366717 w 395678"/>
                  <a:gd name="connsiteY17" fmla="*/ 387895 h 399600"/>
                  <a:gd name="connsiteX18" fmla="*/ 288087 w 395678"/>
                  <a:gd name="connsiteY18" fmla="*/ 387895 h 399600"/>
                  <a:gd name="connsiteX19" fmla="*/ 284813 w 395678"/>
                  <a:gd name="connsiteY19" fmla="*/ 354629 h 399600"/>
                  <a:gd name="connsiteX20" fmla="*/ 231596 w 395678"/>
                  <a:gd name="connsiteY20" fmla="*/ 301412 h 399600"/>
                  <a:gd name="connsiteX21" fmla="*/ 217239 w 395678"/>
                  <a:gd name="connsiteY21" fmla="*/ 298261 h 399600"/>
                  <a:gd name="connsiteX22" fmla="*/ 205782 w 395678"/>
                  <a:gd name="connsiteY22" fmla="*/ 286804 h 399600"/>
                  <a:gd name="connsiteX23" fmla="*/ 193808 w 395678"/>
                  <a:gd name="connsiteY23" fmla="*/ 140281 h 399600"/>
                  <a:gd name="connsiteX24" fmla="*/ 33208 w 395678"/>
                  <a:gd name="connsiteY24" fmla="*/ 140281 h 399600"/>
                  <a:gd name="connsiteX25" fmla="*/ 33208 w 395678"/>
                  <a:gd name="connsiteY25" fmla="*/ 300881 h 399600"/>
                  <a:gd name="connsiteX26" fmla="*/ 179727 w 395678"/>
                  <a:gd name="connsiteY26" fmla="*/ 312850 h 399600"/>
                  <a:gd name="connsiteX27" fmla="*/ 191188 w 395678"/>
                  <a:gd name="connsiteY27" fmla="*/ 324311 h 399600"/>
                  <a:gd name="connsiteX28" fmla="*/ 194341 w 395678"/>
                  <a:gd name="connsiteY28" fmla="*/ 338669 h 399600"/>
                  <a:gd name="connsiteX29" fmla="*/ 243566 w 395678"/>
                  <a:gd name="connsiteY29" fmla="*/ 387895 h 399600"/>
                  <a:gd name="connsiteX30" fmla="*/ 107788 w 395678"/>
                  <a:gd name="connsiteY30" fmla="*/ 387895 h 399600"/>
                  <a:gd name="connsiteX31" fmla="*/ 90534 w 395678"/>
                  <a:gd name="connsiteY31" fmla="*/ 370641 h 399600"/>
                  <a:gd name="connsiteX32" fmla="*/ 90534 w 395678"/>
                  <a:gd name="connsiteY32" fmla="*/ 351882 h 399600"/>
                  <a:gd name="connsiteX33" fmla="*/ 84682 w 395678"/>
                  <a:gd name="connsiteY33" fmla="*/ 346029 h 399600"/>
                  <a:gd name="connsiteX34" fmla="*/ 78829 w 395678"/>
                  <a:gd name="connsiteY34" fmla="*/ 351882 h 399600"/>
                  <a:gd name="connsiteX35" fmla="*/ 78829 w 395678"/>
                  <a:gd name="connsiteY35" fmla="*/ 370641 h 399600"/>
                  <a:gd name="connsiteX36" fmla="*/ 107788 w 395678"/>
                  <a:gd name="connsiteY36" fmla="*/ 399600 h 399600"/>
                  <a:gd name="connsiteX37" fmla="*/ 366718 w 395678"/>
                  <a:gd name="connsiteY37" fmla="*/ 399600 h 399600"/>
                  <a:gd name="connsiteX38" fmla="*/ 395678 w 395678"/>
                  <a:gd name="connsiteY38" fmla="*/ 370641 h 399600"/>
                  <a:gd name="connsiteX39" fmla="*/ 395678 w 395678"/>
                  <a:gd name="connsiteY39" fmla="*/ 89308 h 399600"/>
                  <a:gd name="connsiteX40" fmla="*/ 387196 w 395678"/>
                  <a:gd name="connsiteY40" fmla="*/ 68830 h 399600"/>
                  <a:gd name="connsiteX41" fmla="*/ 41487 w 395678"/>
                  <a:gd name="connsiteY41" fmla="*/ 292603 h 399600"/>
                  <a:gd name="connsiteX42" fmla="*/ 41487 w 395678"/>
                  <a:gd name="connsiteY42" fmla="*/ 148558 h 399600"/>
                  <a:gd name="connsiteX43" fmla="*/ 185532 w 395678"/>
                  <a:gd name="connsiteY43" fmla="*/ 148558 h 399600"/>
                  <a:gd name="connsiteX44" fmla="*/ 193456 w 395678"/>
                  <a:gd name="connsiteY44" fmla="*/ 283708 h 399600"/>
                  <a:gd name="connsiteX45" fmla="*/ 176637 w 395678"/>
                  <a:gd name="connsiteY45" fmla="*/ 300527 h 399600"/>
                  <a:gd name="connsiteX46" fmla="*/ 41487 w 395678"/>
                  <a:gd name="connsiteY46" fmla="*/ 292603 h 399600"/>
                  <a:gd name="connsiteX47" fmla="*/ 188945 w 395678"/>
                  <a:gd name="connsiteY47" fmla="*/ 305468 h 399600"/>
                  <a:gd name="connsiteX48" fmla="*/ 198418 w 395678"/>
                  <a:gd name="connsiteY48" fmla="*/ 295994 h 399600"/>
                  <a:gd name="connsiteX49" fmla="*/ 208057 w 395678"/>
                  <a:gd name="connsiteY49" fmla="*/ 305633 h 399600"/>
                  <a:gd name="connsiteX50" fmla="*/ 198561 w 395678"/>
                  <a:gd name="connsiteY50" fmla="*/ 315129 h 399600"/>
                  <a:gd name="connsiteX51" fmla="*/ 188923 w 395678"/>
                  <a:gd name="connsiteY51" fmla="*/ 305490 h 399600"/>
                  <a:gd name="connsiteX52" fmla="*/ 188945 w 395678"/>
                  <a:gd name="connsiteY52" fmla="*/ 305468 h 399600"/>
                  <a:gd name="connsiteX53" fmla="*/ 255834 w 395678"/>
                  <a:gd name="connsiteY53" fmla="*/ 383607 h 399600"/>
                  <a:gd name="connsiteX54" fmla="*/ 202618 w 395678"/>
                  <a:gd name="connsiteY54" fmla="*/ 330391 h 399600"/>
                  <a:gd name="connsiteX55" fmla="*/ 202618 w 395678"/>
                  <a:gd name="connsiteY55" fmla="*/ 327625 h 399600"/>
                  <a:gd name="connsiteX56" fmla="*/ 202696 w 395678"/>
                  <a:gd name="connsiteY56" fmla="*/ 327548 h 399600"/>
                  <a:gd name="connsiteX57" fmla="*/ 202699 w 395678"/>
                  <a:gd name="connsiteY57" fmla="*/ 327544 h 399600"/>
                  <a:gd name="connsiteX58" fmla="*/ 220554 w 395678"/>
                  <a:gd name="connsiteY58" fmla="*/ 309689 h 399600"/>
                  <a:gd name="connsiteX59" fmla="*/ 223320 w 395678"/>
                  <a:gd name="connsiteY59" fmla="*/ 309689 h 399600"/>
                  <a:gd name="connsiteX60" fmla="*/ 276536 w 395678"/>
                  <a:gd name="connsiteY60" fmla="*/ 362906 h 399600"/>
                  <a:gd name="connsiteX61" fmla="*/ 276536 w 395678"/>
                  <a:gd name="connsiteY61" fmla="*/ 383607 h 399600"/>
                  <a:gd name="connsiteX62" fmla="*/ 255834 w 395678"/>
                  <a:gd name="connsiteY62" fmla="*/ 383607 h 399600"/>
                  <a:gd name="connsiteX63" fmla="*/ 321794 w 395678"/>
                  <a:gd name="connsiteY63" fmla="*/ 65412 h 399600"/>
                  <a:gd name="connsiteX64" fmla="*/ 321794 w 395678"/>
                  <a:gd name="connsiteY64" fmla="*/ 19983 h 399600"/>
                  <a:gd name="connsiteX65" fmla="*/ 375695 w 395678"/>
                  <a:gd name="connsiteY65" fmla="*/ 73884 h 399600"/>
                  <a:gd name="connsiteX66" fmla="*/ 330267 w 395678"/>
                  <a:gd name="connsiteY66" fmla="*/ 73884 h 399600"/>
                  <a:gd name="connsiteX67" fmla="*/ 321794 w 395678"/>
                  <a:gd name="connsiteY67" fmla="*/ 65412 h 39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95678" h="399600">
                    <a:moveTo>
                      <a:pt x="387196" y="68830"/>
                    </a:moveTo>
                    <a:lnTo>
                      <a:pt x="326849" y="8484"/>
                    </a:lnTo>
                    <a:cubicBezTo>
                      <a:pt x="321488" y="3118"/>
                      <a:pt x="314141" y="0"/>
                      <a:pt x="306370" y="0"/>
                    </a:cubicBezTo>
                    <a:lnTo>
                      <a:pt x="107788" y="0"/>
                    </a:lnTo>
                    <a:cubicBezTo>
                      <a:pt x="91820" y="0"/>
                      <a:pt x="78829" y="12992"/>
                      <a:pt x="78829" y="28960"/>
                    </a:cubicBezTo>
                    <a:lnTo>
                      <a:pt x="78829" y="88885"/>
                    </a:lnTo>
                    <a:cubicBezTo>
                      <a:pt x="78829" y="92118"/>
                      <a:pt x="81450" y="94738"/>
                      <a:pt x="84682" y="94738"/>
                    </a:cubicBezTo>
                    <a:cubicBezTo>
                      <a:pt x="87914" y="94738"/>
                      <a:pt x="90534" y="92117"/>
                      <a:pt x="90534" y="88885"/>
                    </a:cubicBezTo>
                    <a:lnTo>
                      <a:pt x="90534" y="28960"/>
                    </a:lnTo>
                    <a:cubicBezTo>
                      <a:pt x="90534" y="19446"/>
                      <a:pt x="98274" y="11706"/>
                      <a:pt x="107788" y="11706"/>
                    </a:cubicBezTo>
                    <a:lnTo>
                      <a:pt x="306370" y="11706"/>
                    </a:lnTo>
                    <a:cubicBezTo>
                      <a:pt x="307633" y="11706"/>
                      <a:pt x="308874" y="11841"/>
                      <a:pt x="310088" y="12109"/>
                    </a:cubicBezTo>
                    <a:lnTo>
                      <a:pt x="310088" y="65412"/>
                    </a:lnTo>
                    <a:cubicBezTo>
                      <a:pt x="310088" y="76538"/>
                      <a:pt x="319140" y="85590"/>
                      <a:pt x="330266" y="85590"/>
                    </a:cubicBezTo>
                    <a:lnTo>
                      <a:pt x="383563" y="85590"/>
                    </a:lnTo>
                    <a:cubicBezTo>
                      <a:pt x="383833" y="86812"/>
                      <a:pt x="383971" y="88063"/>
                      <a:pt x="383971" y="89308"/>
                    </a:cubicBezTo>
                    <a:lnTo>
                      <a:pt x="383971" y="370641"/>
                    </a:lnTo>
                    <a:cubicBezTo>
                      <a:pt x="383971" y="380154"/>
                      <a:pt x="376231" y="387895"/>
                      <a:pt x="366717" y="387895"/>
                    </a:cubicBezTo>
                    <a:lnTo>
                      <a:pt x="288087" y="387895"/>
                    </a:lnTo>
                    <a:cubicBezTo>
                      <a:pt x="294931" y="377662"/>
                      <a:pt x="293841" y="363657"/>
                      <a:pt x="284813" y="354629"/>
                    </a:cubicBezTo>
                    <a:lnTo>
                      <a:pt x="231596" y="301412"/>
                    </a:lnTo>
                    <a:cubicBezTo>
                      <a:pt x="227721" y="297537"/>
                      <a:pt x="222078" y="296495"/>
                      <a:pt x="217239" y="298261"/>
                    </a:cubicBezTo>
                    <a:lnTo>
                      <a:pt x="205782" y="286804"/>
                    </a:lnTo>
                    <a:cubicBezTo>
                      <a:pt x="238105" y="241917"/>
                      <a:pt x="233339" y="179812"/>
                      <a:pt x="193808" y="140281"/>
                    </a:cubicBezTo>
                    <a:cubicBezTo>
                      <a:pt x="149936" y="96409"/>
                      <a:pt x="77953" y="95535"/>
                      <a:pt x="33208" y="140281"/>
                    </a:cubicBezTo>
                    <a:cubicBezTo>
                      <a:pt x="-11069" y="184558"/>
                      <a:pt x="-11069" y="256603"/>
                      <a:pt x="33208" y="300881"/>
                    </a:cubicBezTo>
                    <a:cubicBezTo>
                      <a:pt x="72705" y="340378"/>
                      <a:pt x="134869" y="345073"/>
                      <a:pt x="179727" y="312850"/>
                    </a:cubicBezTo>
                    <a:lnTo>
                      <a:pt x="191188" y="324311"/>
                    </a:lnTo>
                    <a:cubicBezTo>
                      <a:pt x="189423" y="329151"/>
                      <a:pt x="190464" y="334793"/>
                      <a:pt x="194341" y="338669"/>
                    </a:cubicBezTo>
                    <a:lnTo>
                      <a:pt x="243566" y="387895"/>
                    </a:lnTo>
                    <a:lnTo>
                      <a:pt x="107788" y="387895"/>
                    </a:lnTo>
                    <a:cubicBezTo>
                      <a:pt x="98275" y="387895"/>
                      <a:pt x="90534" y="380155"/>
                      <a:pt x="90534" y="370641"/>
                    </a:cubicBezTo>
                    <a:lnTo>
                      <a:pt x="90534" y="351882"/>
                    </a:lnTo>
                    <a:cubicBezTo>
                      <a:pt x="90534" y="348649"/>
                      <a:pt x="87914" y="346029"/>
                      <a:pt x="84682" y="346029"/>
                    </a:cubicBezTo>
                    <a:cubicBezTo>
                      <a:pt x="81450" y="346029"/>
                      <a:pt x="78829" y="348650"/>
                      <a:pt x="78829" y="351882"/>
                    </a:cubicBezTo>
                    <a:lnTo>
                      <a:pt x="78829" y="370641"/>
                    </a:lnTo>
                    <a:cubicBezTo>
                      <a:pt x="78829" y="386609"/>
                      <a:pt x="91821" y="399600"/>
                      <a:pt x="107788" y="399600"/>
                    </a:cubicBezTo>
                    <a:lnTo>
                      <a:pt x="366718" y="399600"/>
                    </a:lnTo>
                    <a:cubicBezTo>
                      <a:pt x="382686" y="399600"/>
                      <a:pt x="395678" y="386608"/>
                      <a:pt x="395678" y="370641"/>
                    </a:cubicBezTo>
                    <a:lnTo>
                      <a:pt x="395678" y="89308"/>
                    </a:lnTo>
                    <a:cubicBezTo>
                      <a:pt x="395678" y="81713"/>
                      <a:pt x="392664" y="74294"/>
                      <a:pt x="387196" y="68830"/>
                    </a:cubicBezTo>
                    <a:close/>
                    <a:moveTo>
                      <a:pt x="41487" y="292603"/>
                    </a:moveTo>
                    <a:cubicBezTo>
                      <a:pt x="1773" y="252890"/>
                      <a:pt x="1773" y="188272"/>
                      <a:pt x="41487" y="148558"/>
                    </a:cubicBezTo>
                    <a:cubicBezTo>
                      <a:pt x="81706" y="108338"/>
                      <a:pt x="146257" y="109283"/>
                      <a:pt x="185532" y="148558"/>
                    </a:cubicBezTo>
                    <a:cubicBezTo>
                      <a:pt x="222100" y="185126"/>
                      <a:pt x="225507" y="243228"/>
                      <a:pt x="193456" y="283708"/>
                    </a:cubicBezTo>
                    <a:cubicBezTo>
                      <a:pt x="188535" y="289922"/>
                      <a:pt x="182858" y="295602"/>
                      <a:pt x="176637" y="300527"/>
                    </a:cubicBezTo>
                    <a:cubicBezTo>
                      <a:pt x="136416" y="332372"/>
                      <a:pt x="78171" y="329288"/>
                      <a:pt x="41487" y="292603"/>
                    </a:cubicBezTo>
                    <a:close/>
                    <a:moveTo>
                      <a:pt x="188945" y="305468"/>
                    </a:moveTo>
                    <a:cubicBezTo>
                      <a:pt x="192255" y="302522"/>
                      <a:pt x="195412" y="299371"/>
                      <a:pt x="198418" y="295994"/>
                    </a:cubicBezTo>
                    <a:lnTo>
                      <a:pt x="208057" y="305633"/>
                    </a:lnTo>
                    <a:lnTo>
                      <a:pt x="198561" y="315129"/>
                    </a:lnTo>
                    <a:lnTo>
                      <a:pt x="188923" y="305490"/>
                    </a:lnTo>
                    <a:cubicBezTo>
                      <a:pt x="188930" y="305483"/>
                      <a:pt x="188937" y="305475"/>
                      <a:pt x="188945" y="305468"/>
                    </a:cubicBezTo>
                    <a:close/>
                    <a:moveTo>
                      <a:pt x="255834" y="383607"/>
                    </a:moveTo>
                    <a:lnTo>
                      <a:pt x="202618" y="330391"/>
                    </a:lnTo>
                    <a:cubicBezTo>
                      <a:pt x="201856" y="329629"/>
                      <a:pt x="201854" y="328390"/>
                      <a:pt x="202618" y="327625"/>
                    </a:cubicBezTo>
                    <a:lnTo>
                      <a:pt x="202696" y="327548"/>
                    </a:lnTo>
                    <a:cubicBezTo>
                      <a:pt x="202697" y="327546"/>
                      <a:pt x="202699" y="327546"/>
                      <a:pt x="202699" y="327544"/>
                    </a:cubicBezTo>
                    <a:lnTo>
                      <a:pt x="220554" y="309689"/>
                    </a:lnTo>
                    <a:cubicBezTo>
                      <a:pt x="221316" y="308927"/>
                      <a:pt x="222558" y="308927"/>
                      <a:pt x="223320" y="309689"/>
                    </a:cubicBezTo>
                    <a:lnTo>
                      <a:pt x="276536" y="362906"/>
                    </a:lnTo>
                    <a:cubicBezTo>
                      <a:pt x="282242" y="368613"/>
                      <a:pt x="282242" y="377899"/>
                      <a:pt x="276536" y="383607"/>
                    </a:cubicBezTo>
                    <a:cubicBezTo>
                      <a:pt x="270814" y="389327"/>
                      <a:pt x="261555" y="389327"/>
                      <a:pt x="255834" y="383607"/>
                    </a:cubicBezTo>
                    <a:close/>
                    <a:moveTo>
                      <a:pt x="321794" y="65412"/>
                    </a:moveTo>
                    <a:lnTo>
                      <a:pt x="321794" y="19983"/>
                    </a:lnTo>
                    <a:lnTo>
                      <a:pt x="375695" y="73884"/>
                    </a:lnTo>
                    <a:lnTo>
                      <a:pt x="330267" y="73884"/>
                    </a:lnTo>
                    <a:cubicBezTo>
                      <a:pt x="325594" y="73884"/>
                      <a:pt x="321794" y="70083"/>
                      <a:pt x="321794" y="654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129">
                <a:extLst>
                  <a:ext uri="{FF2B5EF4-FFF2-40B4-BE49-F238E27FC236}">
                    <a16:creationId xmlns:a16="http://schemas.microsoft.com/office/drawing/2014/main" id="{69A966CB-A341-4031-AA6A-8A21F35E7E91}"/>
                  </a:ext>
                </a:extLst>
              </p:cNvPr>
              <p:cNvSpPr/>
              <p:nvPr/>
            </p:nvSpPr>
            <p:spPr>
              <a:xfrm>
                <a:off x="656211" y="1705821"/>
                <a:ext cx="141301" cy="47610"/>
              </a:xfrm>
              <a:custGeom>
                <a:avLst/>
                <a:gdLst>
                  <a:gd name="connsiteX0" fmla="*/ 128713 w 141301"/>
                  <a:gd name="connsiteY0" fmla="*/ 0 h 47610"/>
                  <a:gd name="connsiteX1" fmla="*/ 12589 w 141301"/>
                  <a:gd name="connsiteY1" fmla="*/ 0 h 47610"/>
                  <a:gd name="connsiteX2" fmla="*/ 0 w 141301"/>
                  <a:gd name="connsiteY2" fmla="*/ 12589 h 47610"/>
                  <a:gd name="connsiteX3" fmla="*/ 0 w 141301"/>
                  <a:gd name="connsiteY3" fmla="*/ 35022 h 47610"/>
                  <a:gd name="connsiteX4" fmla="*/ 12589 w 141301"/>
                  <a:gd name="connsiteY4" fmla="*/ 47611 h 47610"/>
                  <a:gd name="connsiteX5" fmla="*/ 128713 w 141301"/>
                  <a:gd name="connsiteY5" fmla="*/ 47611 h 47610"/>
                  <a:gd name="connsiteX6" fmla="*/ 141302 w 141301"/>
                  <a:gd name="connsiteY6" fmla="*/ 35022 h 47610"/>
                  <a:gd name="connsiteX7" fmla="*/ 141302 w 141301"/>
                  <a:gd name="connsiteY7" fmla="*/ 12589 h 47610"/>
                  <a:gd name="connsiteX8" fmla="*/ 128713 w 141301"/>
                  <a:gd name="connsiteY8" fmla="*/ 0 h 47610"/>
                  <a:gd name="connsiteX9" fmla="*/ 129595 w 141301"/>
                  <a:gd name="connsiteY9" fmla="*/ 35021 h 47610"/>
                  <a:gd name="connsiteX10" fmla="*/ 128712 w 141301"/>
                  <a:gd name="connsiteY10" fmla="*/ 35904 h 47610"/>
                  <a:gd name="connsiteX11" fmla="*/ 12589 w 141301"/>
                  <a:gd name="connsiteY11" fmla="*/ 35904 h 47610"/>
                  <a:gd name="connsiteX12" fmla="*/ 11706 w 141301"/>
                  <a:gd name="connsiteY12" fmla="*/ 35021 h 47610"/>
                  <a:gd name="connsiteX13" fmla="*/ 11706 w 141301"/>
                  <a:gd name="connsiteY13" fmla="*/ 12589 h 47610"/>
                  <a:gd name="connsiteX14" fmla="*/ 12589 w 141301"/>
                  <a:gd name="connsiteY14" fmla="*/ 11706 h 47610"/>
                  <a:gd name="connsiteX15" fmla="*/ 128713 w 141301"/>
                  <a:gd name="connsiteY15" fmla="*/ 11706 h 47610"/>
                  <a:gd name="connsiteX16" fmla="*/ 129595 w 141301"/>
                  <a:gd name="connsiteY16" fmla="*/ 12589 h 47610"/>
                  <a:gd name="connsiteX17" fmla="*/ 129595 w 141301"/>
                  <a:gd name="connsiteY17" fmla="*/ 35021 h 4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1301" h="47610">
                    <a:moveTo>
                      <a:pt x="128713" y="0"/>
                    </a:moveTo>
                    <a:lnTo>
                      <a:pt x="12589" y="0"/>
                    </a:lnTo>
                    <a:cubicBezTo>
                      <a:pt x="5647" y="0"/>
                      <a:pt x="0" y="5647"/>
                      <a:pt x="0" y="12589"/>
                    </a:cubicBezTo>
                    <a:lnTo>
                      <a:pt x="0" y="35022"/>
                    </a:lnTo>
                    <a:cubicBezTo>
                      <a:pt x="0" y="41963"/>
                      <a:pt x="5647" y="47611"/>
                      <a:pt x="12589" y="47611"/>
                    </a:cubicBezTo>
                    <a:lnTo>
                      <a:pt x="128713" y="47611"/>
                    </a:lnTo>
                    <a:cubicBezTo>
                      <a:pt x="135654" y="47611"/>
                      <a:pt x="141302" y="41963"/>
                      <a:pt x="141302" y="35022"/>
                    </a:cubicBezTo>
                    <a:lnTo>
                      <a:pt x="141302" y="12589"/>
                    </a:lnTo>
                    <a:cubicBezTo>
                      <a:pt x="141301" y="5647"/>
                      <a:pt x="135653" y="0"/>
                      <a:pt x="128713" y="0"/>
                    </a:cubicBezTo>
                    <a:close/>
                    <a:moveTo>
                      <a:pt x="129595" y="35021"/>
                    </a:moveTo>
                    <a:cubicBezTo>
                      <a:pt x="129595" y="35507"/>
                      <a:pt x="129199" y="35904"/>
                      <a:pt x="128712" y="35904"/>
                    </a:cubicBezTo>
                    <a:lnTo>
                      <a:pt x="12589" y="35904"/>
                    </a:lnTo>
                    <a:cubicBezTo>
                      <a:pt x="12103" y="35904"/>
                      <a:pt x="11706" y="35508"/>
                      <a:pt x="11706" y="35021"/>
                    </a:cubicBezTo>
                    <a:lnTo>
                      <a:pt x="11706" y="12589"/>
                    </a:lnTo>
                    <a:cubicBezTo>
                      <a:pt x="11706" y="12103"/>
                      <a:pt x="12102" y="11706"/>
                      <a:pt x="12589" y="11706"/>
                    </a:cubicBezTo>
                    <a:lnTo>
                      <a:pt x="128713" y="11706"/>
                    </a:lnTo>
                    <a:cubicBezTo>
                      <a:pt x="129200" y="11706"/>
                      <a:pt x="129595" y="12102"/>
                      <a:pt x="129595" y="12589"/>
                    </a:cubicBezTo>
                    <a:lnTo>
                      <a:pt x="129595" y="35021"/>
                    </a:ln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: фигура 130">
                <a:extLst>
                  <a:ext uri="{FF2B5EF4-FFF2-40B4-BE49-F238E27FC236}">
                    <a16:creationId xmlns:a16="http://schemas.microsoft.com/office/drawing/2014/main" id="{06751D32-2705-4BD0-AB40-ED761D4C198A}"/>
                  </a:ext>
                </a:extLst>
              </p:cNvPr>
              <p:cNvSpPr/>
              <p:nvPr/>
            </p:nvSpPr>
            <p:spPr>
              <a:xfrm>
                <a:off x="565009" y="1798244"/>
                <a:ext cx="179423" cy="180356"/>
              </a:xfrm>
              <a:custGeom>
                <a:avLst/>
                <a:gdLst>
                  <a:gd name="connsiteX0" fmla="*/ 153041 w 179423"/>
                  <a:gd name="connsiteY0" fmla="*/ 153973 h 180356"/>
                  <a:gd name="connsiteX1" fmla="*/ 153041 w 179423"/>
                  <a:gd name="connsiteY1" fmla="*/ 26383 h 180356"/>
                  <a:gd name="connsiteX2" fmla="*/ 25450 w 179423"/>
                  <a:gd name="connsiteY2" fmla="*/ 26383 h 180356"/>
                  <a:gd name="connsiteX3" fmla="*/ 68 w 179423"/>
                  <a:gd name="connsiteY3" fmla="*/ 76466 h 180356"/>
                  <a:gd name="connsiteX4" fmla="*/ 4969 w 179423"/>
                  <a:gd name="connsiteY4" fmla="*/ 83136 h 180356"/>
                  <a:gd name="connsiteX5" fmla="*/ 11639 w 179423"/>
                  <a:gd name="connsiteY5" fmla="*/ 78236 h 180356"/>
                  <a:gd name="connsiteX6" fmla="*/ 33727 w 179423"/>
                  <a:gd name="connsiteY6" fmla="*/ 34660 h 180356"/>
                  <a:gd name="connsiteX7" fmla="*/ 144763 w 179423"/>
                  <a:gd name="connsiteY7" fmla="*/ 34660 h 180356"/>
                  <a:gd name="connsiteX8" fmla="*/ 148327 w 179423"/>
                  <a:gd name="connsiteY8" fmla="*/ 141880 h 180356"/>
                  <a:gd name="connsiteX9" fmla="*/ 135664 w 179423"/>
                  <a:gd name="connsiteY9" fmla="*/ 129871 h 180356"/>
                  <a:gd name="connsiteX10" fmla="*/ 109424 w 179423"/>
                  <a:gd name="connsiteY10" fmla="*/ 123909 h 180356"/>
                  <a:gd name="connsiteX11" fmla="*/ 109393 w 179423"/>
                  <a:gd name="connsiteY11" fmla="*/ 116518 h 180356"/>
                  <a:gd name="connsiteX12" fmla="*/ 122991 w 179423"/>
                  <a:gd name="connsiteY12" fmla="*/ 94256 h 180356"/>
                  <a:gd name="connsiteX13" fmla="*/ 126369 w 179423"/>
                  <a:gd name="connsiteY13" fmla="*/ 91981 h 180356"/>
                  <a:gd name="connsiteX14" fmla="*/ 129379 w 179423"/>
                  <a:gd name="connsiteY14" fmla="*/ 84612 h 180356"/>
                  <a:gd name="connsiteX15" fmla="*/ 129334 w 179423"/>
                  <a:gd name="connsiteY15" fmla="*/ 56509 h 180356"/>
                  <a:gd name="connsiteX16" fmla="*/ 117415 w 179423"/>
                  <a:gd name="connsiteY16" fmla="*/ 42368 h 180356"/>
                  <a:gd name="connsiteX17" fmla="*/ 103339 w 179423"/>
                  <a:gd name="connsiteY17" fmla="*/ 30800 h 180356"/>
                  <a:gd name="connsiteX18" fmla="*/ 75084 w 179423"/>
                  <a:gd name="connsiteY18" fmla="*/ 30800 h 180356"/>
                  <a:gd name="connsiteX19" fmla="*/ 48667 w 179423"/>
                  <a:gd name="connsiteY19" fmla="*/ 57215 h 180356"/>
                  <a:gd name="connsiteX20" fmla="*/ 48667 w 179423"/>
                  <a:gd name="connsiteY20" fmla="*/ 84721 h 180356"/>
                  <a:gd name="connsiteX21" fmla="*/ 54978 w 179423"/>
                  <a:gd name="connsiteY21" fmla="*/ 94234 h 180356"/>
                  <a:gd name="connsiteX22" fmla="*/ 67955 w 179423"/>
                  <a:gd name="connsiteY22" fmla="*/ 116018 h 180356"/>
                  <a:gd name="connsiteX23" fmla="*/ 67989 w 179423"/>
                  <a:gd name="connsiteY23" fmla="*/ 124083 h 180356"/>
                  <a:gd name="connsiteX24" fmla="*/ 41799 w 179423"/>
                  <a:gd name="connsiteY24" fmla="*/ 130266 h 180356"/>
                  <a:gd name="connsiteX25" fmla="*/ 29912 w 179423"/>
                  <a:gd name="connsiteY25" fmla="*/ 141590 h 180356"/>
                  <a:gd name="connsiteX26" fmla="*/ 11901 w 179423"/>
                  <a:gd name="connsiteY26" fmla="*/ 103709 h 180356"/>
                  <a:gd name="connsiteX27" fmla="*/ 5131 w 179423"/>
                  <a:gd name="connsiteY27" fmla="*/ 98946 h 180356"/>
                  <a:gd name="connsiteX28" fmla="*/ 368 w 179423"/>
                  <a:gd name="connsiteY28" fmla="*/ 105716 h 180356"/>
                  <a:gd name="connsiteX29" fmla="*/ 25451 w 179423"/>
                  <a:gd name="connsiteY29" fmla="*/ 153972 h 180356"/>
                  <a:gd name="connsiteX30" fmla="*/ 153041 w 179423"/>
                  <a:gd name="connsiteY30" fmla="*/ 153973 h 180356"/>
                  <a:gd name="connsiteX31" fmla="*/ 75084 w 179423"/>
                  <a:gd name="connsiteY31" fmla="*/ 42507 h 180356"/>
                  <a:gd name="connsiteX32" fmla="*/ 103339 w 179423"/>
                  <a:gd name="connsiteY32" fmla="*/ 42507 h 180356"/>
                  <a:gd name="connsiteX33" fmla="*/ 105980 w 179423"/>
                  <a:gd name="connsiteY33" fmla="*/ 45148 h 180356"/>
                  <a:gd name="connsiteX34" fmla="*/ 114702 w 179423"/>
                  <a:gd name="connsiteY34" fmla="*/ 53870 h 180356"/>
                  <a:gd name="connsiteX35" fmla="*/ 114988 w 179423"/>
                  <a:gd name="connsiteY35" fmla="*/ 53870 h 180356"/>
                  <a:gd name="connsiteX36" fmla="*/ 117629 w 179423"/>
                  <a:gd name="connsiteY36" fmla="*/ 56511 h 180356"/>
                  <a:gd name="connsiteX37" fmla="*/ 117629 w 179423"/>
                  <a:gd name="connsiteY37" fmla="*/ 59652 h 180356"/>
                  <a:gd name="connsiteX38" fmla="*/ 110554 w 179423"/>
                  <a:gd name="connsiteY38" fmla="*/ 58989 h 180356"/>
                  <a:gd name="connsiteX39" fmla="*/ 90598 w 179423"/>
                  <a:gd name="connsiteY39" fmla="*/ 63620 h 180356"/>
                  <a:gd name="connsiteX40" fmla="*/ 79782 w 179423"/>
                  <a:gd name="connsiteY40" fmla="*/ 66668 h 180356"/>
                  <a:gd name="connsiteX41" fmla="*/ 60374 w 179423"/>
                  <a:gd name="connsiteY41" fmla="*/ 66668 h 180356"/>
                  <a:gd name="connsiteX42" fmla="*/ 60374 w 179423"/>
                  <a:gd name="connsiteY42" fmla="*/ 57218 h 180356"/>
                  <a:gd name="connsiteX43" fmla="*/ 75084 w 179423"/>
                  <a:gd name="connsiteY43" fmla="*/ 42507 h 180356"/>
                  <a:gd name="connsiteX44" fmla="*/ 60373 w 179423"/>
                  <a:gd name="connsiteY44" fmla="*/ 83472 h 180356"/>
                  <a:gd name="connsiteX45" fmla="*/ 60373 w 179423"/>
                  <a:gd name="connsiteY45" fmla="*/ 78373 h 180356"/>
                  <a:gd name="connsiteX46" fmla="*/ 79781 w 179423"/>
                  <a:gd name="connsiteY46" fmla="*/ 78373 h 180356"/>
                  <a:gd name="connsiteX47" fmla="*/ 96711 w 179423"/>
                  <a:gd name="connsiteY47" fmla="*/ 73601 h 180356"/>
                  <a:gd name="connsiteX48" fmla="*/ 109460 w 179423"/>
                  <a:gd name="connsiteY48" fmla="*/ 70642 h 180356"/>
                  <a:gd name="connsiteX49" fmla="*/ 117632 w 179423"/>
                  <a:gd name="connsiteY49" fmla="*/ 71408 h 180356"/>
                  <a:gd name="connsiteX50" fmla="*/ 117666 w 179423"/>
                  <a:gd name="connsiteY50" fmla="*/ 83450 h 180356"/>
                  <a:gd name="connsiteX51" fmla="*/ 111673 w 179423"/>
                  <a:gd name="connsiteY51" fmla="*/ 90171 h 180356"/>
                  <a:gd name="connsiteX52" fmla="*/ 89001 w 179423"/>
                  <a:gd name="connsiteY52" fmla="*/ 111513 h 180356"/>
                  <a:gd name="connsiteX53" fmla="*/ 66294 w 179423"/>
                  <a:gd name="connsiteY53" fmla="*/ 90189 h 180356"/>
                  <a:gd name="connsiteX54" fmla="*/ 60373 w 179423"/>
                  <a:gd name="connsiteY54" fmla="*/ 83472 h 180356"/>
                  <a:gd name="connsiteX55" fmla="*/ 89001 w 179423"/>
                  <a:gd name="connsiteY55" fmla="*/ 123220 h 180356"/>
                  <a:gd name="connsiteX56" fmla="*/ 97711 w 179423"/>
                  <a:gd name="connsiteY56" fmla="*/ 122097 h 180356"/>
                  <a:gd name="connsiteX57" fmla="*/ 97725 w 179423"/>
                  <a:gd name="connsiteY57" fmla="*/ 125360 h 180356"/>
                  <a:gd name="connsiteX58" fmla="*/ 98694 w 179423"/>
                  <a:gd name="connsiteY58" fmla="*/ 129618 h 180356"/>
                  <a:gd name="connsiteX59" fmla="*/ 88722 w 179423"/>
                  <a:gd name="connsiteY59" fmla="*/ 132676 h 180356"/>
                  <a:gd name="connsiteX60" fmla="*/ 88668 w 179423"/>
                  <a:gd name="connsiteY60" fmla="*/ 132676 h 180356"/>
                  <a:gd name="connsiteX61" fmla="*/ 78765 w 179423"/>
                  <a:gd name="connsiteY61" fmla="*/ 129699 h 180356"/>
                  <a:gd name="connsiteX62" fmla="*/ 79702 w 179423"/>
                  <a:gd name="connsiteY62" fmla="*/ 125435 h 180356"/>
                  <a:gd name="connsiteX63" fmla="*/ 79687 w 179423"/>
                  <a:gd name="connsiteY63" fmla="*/ 121936 h 180356"/>
                  <a:gd name="connsiteX64" fmla="*/ 89001 w 179423"/>
                  <a:gd name="connsiteY64" fmla="*/ 123220 h 180356"/>
                  <a:gd name="connsiteX65" fmla="*/ 39077 w 179423"/>
                  <a:gd name="connsiteY65" fmla="*/ 150570 h 180356"/>
                  <a:gd name="connsiteX66" fmla="*/ 46605 w 179423"/>
                  <a:gd name="connsiteY66" fmla="*/ 140940 h 180356"/>
                  <a:gd name="connsiteX67" fmla="*/ 67916 w 179423"/>
                  <a:gd name="connsiteY67" fmla="*/ 135920 h 180356"/>
                  <a:gd name="connsiteX68" fmla="*/ 88665 w 179423"/>
                  <a:gd name="connsiteY68" fmla="*/ 144381 h 180356"/>
                  <a:gd name="connsiteX69" fmla="*/ 88754 w 179423"/>
                  <a:gd name="connsiteY69" fmla="*/ 144381 h 180356"/>
                  <a:gd name="connsiteX70" fmla="*/ 109596 w 179423"/>
                  <a:gd name="connsiteY70" fmla="*/ 135745 h 180356"/>
                  <a:gd name="connsiteX71" fmla="*/ 130949 w 179423"/>
                  <a:gd name="connsiteY71" fmla="*/ 140585 h 180356"/>
                  <a:gd name="connsiteX72" fmla="*/ 139033 w 179423"/>
                  <a:gd name="connsiteY72" fmla="*/ 150889 h 180356"/>
                  <a:gd name="connsiteX73" fmla="*/ 39077 w 179423"/>
                  <a:gd name="connsiteY73" fmla="*/ 150570 h 18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79423" h="180356">
                    <a:moveTo>
                      <a:pt x="153041" y="153973"/>
                    </a:moveTo>
                    <a:cubicBezTo>
                      <a:pt x="188218" y="118797"/>
                      <a:pt x="188218" y="61559"/>
                      <a:pt x="153041" y="26383"/>
                    </a:cubicBezTo>
                    <a:cubicBezTo>
                      <a:pt x="117863" y="-8794"/>
                      <a:pt x="60628" y="-8794"/>
                      <a:pt x="25450" y="26383"/>
                    </a:cubicBezTo>
                    <a:cubicBezTo>
                      <a:pt x="11764" y="40070"/>
                      <a:pt x="2987" y="57388"/>
                      <a:pt x="68" y="76466"/>
                    </a:cubicBezTo>
                    <a:cubicBezTo>
                      <a:pt x="-420" y="79661"/>
                      <a:pt x="1773" y="82648"/>
                      <a:pt x="4969" y="83136"/>
                    </a:cubicBezTo>
                    <a:cubicBezTo>
                      <a:pt x="8165" y="83627"/>
                      <a:pt x="11151" y="81432"/>
                      <a:pt x="11639" y="78236"/>
                    </a:cubicBezTo>
                    <a:cubicBezTo>
                      <a:pt x="14179" y="61640"/>
                      <a:pt x="21817" y="46571"/>
                      <a:pt x="33727" y="34660"/>
                    </a:cubicBezTo>
                    <a:cubicBezTo>
                      <a:pt x="64340" y="4048"/>
                      <a:pt x="114150" y="4048"/>
                      <a:pt x="144763" y="34660"/>
                    </a:cubicBezTo>
                    <a:cubicBezTo>
                      <a:pt x="174135" y="64032"/>
                      <a:pt x="175320" y="111076"/>
                      <a:pt x="148327" y="141880"/>
                    </a:cubicBezTo>
                    <a:cubicBezTo>
                      <a:pt x="145757" y="136648"/>
                      <a:pt x="141384" y="132389"/>
                      <a:pt x="135664" y="129871"/>
                    </a:cubicBezTo>
                    <a:cubicBezTo>
                      <a:pt x="128731" y="126818"/>
                      <a:pt x="116777" y="124878"/>
                      <a:pt x="109424" y="123909"/>
                    </a:cubicBezTo>
                    <a:lnTo>
                      <a:pt x="109393" y="116518"/>
                    </a:lnTo>
                    <a:cubicBezTo>
                      <a:pt x="116498" y="111286"/>
                      <a:pt x="121542" y="103391"/>
                      <a:pt x="122991" y="94256"/>
                    </a:cubicBezTo>
                    <a:cubicBezTo>
                      <a:pt x="124241" y="93737"/>
                      <a:pt x="125387" y="92970"/>
                      <a:pt x="126369" y="91981"/>
                    </a:cubicBezTo>
                    <a:cubicBezTo>
                      <a:pt x="128329" y="90008"/>
                      <a:pt x="129397" y="87391"/>
                      <a:pt x="129379" y="84612"/>
                    </a:cubicBezTo>
                    <a:cubicBezTo>
                      <a:pt x="129327" y="76855"/>
                      <a:pt x="129334" y="63998"/>
                      <a:pt x="129334" y="56509"/>
                    </a:cubicBezTo>
                    <a:cubicBezTo>
                      <a:pt x="129334" y="49426"/>
                      <a:pt x="124174" y="43525"/>
                      <a:pt x="117415" y="42368"/>
                    </a:cubicBezTo>
                    <a:cubicBezTo>
                      <a:pt x="116118" y="35782"/>
                      <a:pt x="110300" y="30800"/>
                      <a:pt x="103339" y="30800"/>
                    </a:cubicBezTo>
                    <a:lnTo>
                      <a:pt x="75084" y="30800"/>
                    </a:lnTo>
                    <a:cubicBezTo>
                      <a:pt x="60518" y="30800"/>
                      <a:pt x="48667" y="42649"/>
                      <a:pt x="48667" y="57215"/>
                    </a:cubicBezTo>
                    <a:lnTo>
                      <a:pt x="48667" y="84721"/>
                    </a:lnTo>
                    <a:cubicBezTo>
                      <a:pt x="48667" y="88991"/>
                      <a:pt x="51273" y="92664"/>
                      <a:pt x="54978" y="94234"/>
                    </a:cubicBezTo>
                    <a:cubicBezTo>
                      <a:pt x="56395" y="103090"/>
                      <a:pt x="61187" y="110785"/>
                      <a:pt x="67955" y="116018"/>
                    </a:cubicBezTo>
                    <a:lnTo>
                      <a:pt x="67989" y="124083"/>
                    </a:lnTo>
                    <a:cubicBezTo>
                      <a:pt x="60645" y="125114"/>
                      <a:pt x="48708" y="127155"/>
                      <a:pt x="41799" y="130266"/>
                    </a:cubicBezTo>
                    <a:cubicBezTo>
                      <a:pt x="36545" y="132633"/>
                      <a:pt x="32439" y="136647"/>
                      <a:pt x="29912" y="141590"/>
                    </a:cubicBezTo>
                    <a:cubicBezTo>
                      <a:pt x="20554" y="130818"/>
                      <a:pt x="14358" y="117831"/>
                      <a:pt x="11901" y="103709"/>
                    </a:cubicBezTo>
                    <a:cubicBezTo>
                      <a:pt x="11347" y="100525"/>
                      <a:pt x="8315" y="98392"/>
                      <a:pt x="5131" y="98946"/>
                    </a:cubicBezTo>
                    <a:cubicBezTo>
                      <a:pt x="1946" y="99500"/>
                      <a:pt x="-186" y="102532"/>
                      <a:pt x="368" y="105716"/>
                    </a:cubicBezTo>
                    <a:cubicBezTo>
                      <a:pt x="3561" y="124068"/>
                      <a:pt x="12235" y="140754"/>
                      <a:pt x="25451" y="153972"/>
                    </a:cubicBezTo>
                    <a:cubicBezTo>
                      <a:pt x="60782" y="189305"/>
                      <a:pt x="118020" y="188996"/>
                      <a:pt x="153041" y="153973"/>
                    </a:cubicBezTo>
                    <a:close/>
                    <a:moveTo>
                      <a:pt x="75084" y="42507"/>
                    </a:moveTo>
                    <a:lnTo>
                      <a:pt x="103339" y="42507"/>
                    </a:lnTo>
                    <a:cubicBezTo>
                      <a:pt x="104795" y="42507"/>
                      <a:pt x="105980" y="43691"/>
                      <a:pt x="105980" y="45148"/>
                    </a:cubicBezTo>
                    <a:cubicBezTo>
                      <a:pt x="105980" y="49957"/>
                      <a:pt x="109893" y="53870"/>
                      <a:pt x="114702" y="53870"/>
                    </a:cubicBezTo>
                    <a:lnTo>
                      <a:pt x="114988" y="53870"/>
                    </a:lnTo>
                    <a:cubicBezTo>
                      <a:pt x="116445" y="53870"/>
                      <a:pt x="117629" y="55054"/>
                      <a:pt x="117629" y="56511"/>
                    </a:cubicBezTo>
                    <a:lnTo>
                      <a:pt x="117629" y="59652"/>
                    </a:lnTo>
                    <a:lnTo>
                      <a:pt x="110554" y="58989"/>
                    </a:lnTo>
                    <a:cubicBezTo>
                      <a:pt x="103624" y="58340"/>
                      <a:pt x="96536" y="59984"/>
                      <a:pt x="90598" y="63620"/>
                    </a:cubicBezTo>
                    <a:cubicBezTo>
                      <a:pt x="87341" y="65614"/>
                      <a:pt x="83601" y="66668"/>
                      <a:pt x="79782" y="66668"/>
                    </a:cubicBezTo>
                    <a:lnTo>
                      <a:pt x="60374" y="66668"/>
                    </a:lnTo>
                    <a:lnTo>
                      <a:pt x="60374" y="57218"/>
                    </a:lnTo>
                    <a:cubicBezTo>
                      <a:pt x="60373" y="49106"/>
                      <a:pt x="66972" y="42507"/>
                      <a:pt x="75084" y="42507"/>
                    </a:cubicBezTo>
                    <a:close/>
                    <a:moveTo>
                      <a:pt x="60373" y="83472"/>
                    </a:moveTo>
                    <a:lnTo>
                      <a:pt x="60373" y="78373"/>
                    </a:lnTo>
                    <a:lnTo>
                      <a:pt x="79781" y="78373"/>
                    </a:lnTo>
                    <a:cubicBezTo>
                      <a:pt x="85760" y="78373"/>
                      <a:pt x="91613" y="76722"/>
                      <a:pt x="96711" y="73601"/>
                    </a:cubicBezTo>
                    <a:cubicBezTo>
                      <a:pt x="100504" y="71277"/>
                      <a:pt x="105033" y="70227"/>
                      <a:pt x="109460" y="70642"/>
                    </a:cubicBezTo>
                    <a:lnTo>
                      <a:pt x="117632" y="71408"/>
                    </a:lnTo>
                    <a:cubicBezTo>
                      <a:pt x="117636" y="75013"/>
                      <a:pt x="117646" y="79769"/>
                      <a:pt x="117666" y="83450"/>
                    </a:cubicBezTo>
                    <a:cubicBezTo>
                      <a:pt x="114408" y="84022"/>
                      <a:pt x="111872" y="86769"/>
                      <a:pt x="111673" y="90171"/>
                    </a:cubicBezTo>
                    <a:cubicBezTo>
                      <a:pt x="110976" y="102139"/>
                      <a:pt x="101017" y="111513"/>
                      <a:pt x="89001" y="111513"/>
                    </a:cubicBezTo>
                    <a:cubicBezTo>
                      <a:pt x="77010" y="111513"/>
                      <a:pt x="67036" y="102147"/>
                      <a:pt x="66294" y="90189"/>
                    </a:cubicBezTo>
                    <a:cubicBezTo>
                      <a:pt x="66085" y="86819"/>
                      <a:pt x="63588" y="84089"/>
                      <a:pt x="60373" y="83472"/>
                    </a:cubicBezTo>
                    <a:close/>
                    <a:moveTo>
                      <a:pt x="89001" y="123220"/>
                    </a:moveTo>
                    <a:cubicBezTo>
                      <a:pt x="92007" y="123220"/>
                      <a:pt x="94925" y="122825"/>
                      <a:pt x="97711" y="122097"/>
                    </a:cubicBezTo>
                    <a:lnTo>
                      <a:pt x="97725" y="125360"/>
                    </a:lnTo>
                    <a:cubicBezTo>
                      <a:pt x="97731" y="126875"/>
                      <a:pt x="98079" y="128319"/>
                      <a:pt x="98694" y="129618"/>
                    </a:cubicBezTo>
                    <a:cubicBezTo>
                      <a:pt x="95783" y="131582"/>
                      <a:pt x="92336" y="132665"/>
                      <a:pt x="88722" y="132676"/>
                    </a:cubicBezTo>
                    <a:cubicBezTo>
                      <a:pt x="88704" y="132676"/>
                      <a:pt x="88686" y="132676"/>
                      <a:pt x="88668" y="132676"/>
                    </a:cubicBezTo>
                    <a:cubicBezTo>
                      <a:pt x="85087" y="132676"/>
                      <a:pt x="81665" y="131621"/>
                      <a:pt x="78765" y="129699"/>
                    </a:cubicBezTo>
                    <a:cubicBezTo>
                      <a:pt x="79369" y="128395"/>
                      <a:pt x="79708" y="126949"/>
                      <a:pt x="79702" y="125435"/>
                    </a:cubicBezTo>
                    <a:lnTo>
                      <a:pt x="79687" y="121936"/>
                    </a:lnTo>
                    <a:cubicBezTo>
                      <a:pt x="82654" y="122772"/>
                      <a:pt x="85779" y="123220"/>
                      <a:pt x="89001" y="123220"/>
                    </a:cubicBezTo>
                    <a:close/>
                    <a:moveTo>
                      <a:pt x="39077" y="150570"/>
                    </a:moveTo>
                    <a:cubicBezTo>
                      <a:pt x="39927" y="146287"/>
                      <a:pt x="42661" y="142718"/>
                      <a:pt x="46605" y="140940"/>
                    </a:cubicBezTo>
                    <a:cubicBezTo>
                      <a:pt x="50587" y="139147"/>
                      <a:pt x="58257" y="137347"/>
                      <a:pt x="67916" y="135920"/>
                    </a:cubicBezTo>
                    <a:cubicBezTo>
                      <a:pt x="73434" y="141336"/>
                      <a:pt x="80822" y="144381"/>
                      <a:pt x="88665" y="144381"/>
                    </a:cubicBezTo>
                    <a:lnTo>
                      <a:pt x="88754" y="144381"/>
                    </a:lnTo>
                    <a:cubicBezTo>
                      <a:pt x="96656" y="144358"/>
                      <a:pt x="104084" y="141247"/>
                      <a:pt x="109596" y="135745"/>
                    </a:cubicBezTo>
                    <a:cubicBezTo>
                      <a:pt x="119268" y="137090"/>
                      <a:pt x="126952" y="138825"/>
                      <a:pt x="130949" y="140585"/>
                    </a:cubicBezTo>
                    <a:cubicBezTo>
                      <a:pt x="135428" y="142557"/>
                      <a:pt x="138323" y="146312"/>
                      <a:pt x="139033" y="150889"/>
                    </a:cubicBezTo>
                    <a:cubicBezTo>
                      <a:pt x="110067" y="174679"/>
                      <a:pt x="67925" y="174571"/>
                      <a:pt x="39077" y="1505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28" name="TextBox 12">
            <a:extLst>
              <a:ext uri="{FF2B5EF4-FFF2-40B4-BE49-F238E27FC236}">
                <a16:creationId xmlns:a16="http://schemas.microsoft.com/office/drawing/2014/main" id="{51E00DD4-3CFE-43B2-A39E-015644C31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364" y="3080497"/>
            <a:ext cx="4075153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6850" indent="-19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98000" marR="0" lvl="0" indent="-19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" pitchFamily="2" charset="0"/>
                <a:ea typeface="+mn-ea"/>
                <a:cs typeface="Roboto" pitchFamily="2" charset="0"/>
              </a:rPr>
              <a:t>от 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" pitchFamily="2" charset="0"/>
                <a:ea typeface="+mn-ea"/>
                <a:cs typeface="Roboto" pitchFamily="2" charset="0"/>
              </a:rPr>
              <a:t>3%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" pitchFamily="2" charset="0"/>
                <a:ea typeface="+mn-ea"/>
                <a:cs typeface="Roboto" pitchFamily="2" charset="0"/>
              </a:rPr>
              <a:t>– начинающие субъекты малого и среднего предпринимательства;</a:t>
            </a:r>
          </a:p>
          <a:p>
            <a:pPr marL="198000" indent="-198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Roboto" pitchFamily="2" charset="0"/>
                <a:cs typeface="Roboto" pitchFamily="2" charset="0"/>
              </a:rPr>
              <a:t>от </a:t>
            </a:r>
            <a:r>
              <a:rPr lang="ru-RU" altLang="ru-RU" b="1" dirty="0">
                <a:latin typeface="Roboto" pitchFamily="2" charset="0"/>
                <a:cs typeface="Roboto" pitchFamily="2" charset="0"/>
              </a:rPr>
              <a:t>4% </a:t>
            </a:r>
            <a:r>
              <a:rPr lang="ru-RU" altLang="ru-RU" sz="1200" dirty="0">
                <a:latin typeface="Roboto" pitchFamily="2" charset="0"/>
                <a:cs typeface="Roboto" pitchFamily="2" charset="0"/>
              </a:rPr>
              <a:t>– легкая промышленность;</a:t>
            </a:r>
          </a:p>
          <a:p>
            <a:pPr marL="198000" indent="-198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Roboto" pitchFamily="2" charset="0"/>
                <a:cs typeface="Roboto" pitchFamily="2" charset="0"/>
              </a:rPr>
              <a:t>от </a:t>
            </a:r>
            <a:r>
              <a:rPr lang="ru-RU" altLang="ru-RU" b="1" dirty="0">
                <a:latin typeface="Roboto" pitchFamily="2" charset="0"/>
                <a:cs typeface="Roboto" pitchFamily="2" charset="0"/>
              </a:rPr>
              <a:t>4% </a:t>
            </a:r>
            <a:r>
              <a:rPr lang="ru-RU" altLang="ru-RU" sz="1200" dirty="0">
                <a:latin typeface="Roboto" pitchFamily="2" charset="0"/>
                <a:cs typeface="Roboto" pitchFamily="2" charset="0"/>
              </a:rPr>
              <a:t>– приоритетные проекты в моногородах; социальное предпринимательство;</a:t>
            </a:r>
          </a:p>
          <a:p>
            <a:pPr marL="198000" indent="-198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Roboto" pitchFamily="2" charset="0"/>
                <a:cs typeface="Roboto" pitchFamily="2" charset="0"/>
              </a:rPr>
              <a:t>от </a:t>
            </a:r>
            <a:r>
              <a:rPr lang="ru-RU" altLang="ru-RU" b="1" dirty="0">
                <a:latin typeface="Roboto" pitchFamily="2" charset="0"/>
                <a:cs typeface="Roboto" pitchFamily="2" charset="0"/>
              </a:rPr>
              <a:t>5% </a:t>
            </a:r>
            <a:r>
              <a:rPr lang="ru-RU" altLang="ru-RU" sz="1200" dirty="0">
                <a:latin typeface="Roboto" pitchFamily="2" charset="0"/>
                <a:cs typeface="Roboto" pitchFamily="2" charset="0"/>
              </a:rPr>
              <a:t>– создание новых производств, экспорт/импорт;</a:t>
            </a:r>
          </a:p>
          <a:p>
            <a:pPr marL="198000" indent="-198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Roboto" pitchFamily="2" charset="0"/>
                <a:cs typeface="Roboto" pitchFamily="2" charset="0"/>
              </a:rPr>
              <a:t>от </a:t>
            </a:r>
            <a:r>
              <a:rPr lang="ru-RU" altLang="ru-RU" b="1" dirty="0">
                <a:latin typeface="Roboto" pitchFamily="2" charset="0"/>
                <a:cs typeface="Roboto" pitchFamily="2" charset="0"/>
              </a:rPr>
              <a:t>6% </a:t>
            </a:r>
            <a:r>
              <a:rPr lang="ru-RU" altLang="ru-RU" sz="1200" dirty="0">
                <a:latin typeface="Roboto" pitchFamily="2" charset="0"/>
                <a:cs typeface="Roboto" pitchFamily="2" charset="0"/>
              </a:rPr>
              <a:t>– женское, молодежное предпринимательство и другие приоритетные проекты;</a:t>
            </a:r>
          </a:p>
          <a:p>
            <a:pPr marL="198000" indent="-198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Roboto" pitchFamily="2" charset="0"/>
                <a:cs typeface="Roboto" pitchFamily="2" charset="0"/>
              </a:rPr>
              <a:t>от </a:t>
            </a:r>
            <a:r>
              <a:rPr lang="ru-RU" altLang="ru-RU" b="1" dirty="0">
                <a:latin typeface="Roboto" pitchFamily="2" charset="0"/>
                <a:cs typeface="Roboto" pitchFamily="2" charset="0"/>
              </a:rPr>
              <a:t>7% </a:t>
            </a:r>
            <a:r>
              <a:rPr lang="ru-RU" altLang="ru-RU" sz="1200" dirty="0">
                <a:latin typeface="Roboto" pitchFamily="2" charset="0"/>
                <a:cs typeface="Roboto" pitchFamily="2" charset="0"/>
              </a:rPr>
              <a:t>– прочие субъекты МСП (макс. ставка 8 % годовых); 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758F146A-7E2B-4F70-B452-71C498807DF5}"/>
              </a:ext>
            </a:extLst>
          </p:cNvPr>
          <p:cNvSpPr/>
          <p:nvPr/>
        </p:nvSpPr>
        <p:spPr bwMode="auto">
          <a:xfrm>
            <a:off x="6318250" y="2583469"/>
            <a:ext cx="4657049" cy="3343960"/>
          </a:xfrm>
          <a:prstGeom prst="rect">
            <a:avLst/>
          </a:prstGeom>
          <a:solidFill>
            <a:srgbClr val="E8E8E4"/>
          </a:solidFill>
          <a:ln w="12700">
            <a:solidFill>
              <a:srgbClr val="308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>
              <a:solidFill>
                <a:srgbClr val="FDF7F0"/>
              </a:solidFill>
            </a:endParaRP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E1124E5B-EE3A-4C56-9EBF-ED37BF4D25BE}"/>
              </a:ext>
            </a:extLst>
          </p:cNvPr>
          <p:cNvSpPr txBox="1">
            <a:spLocks/>
          </p:cNvSpPr>
          <p:nvPr/>
        </p:nvSpPr>
        <p:spPr bwMode="auto">
          <a:xfrm>
            <a:off x="6557233" y="2725896"/>
            <a:ext cx="3047080" cy="31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 dirty="0">
                <a:latin typeface="Roboto Black" pitchFamily="2" charset="0"/>
                <a:cs typeface="Roboto Black" pitchFamily="2" charset="0"/>
              </a:rPr>
              <a:t>Цели</a:t>
            </a: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51E00DD4-3CFE-43B2-A39E-015644C31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354" y="3088020"/>
            <a:ext cx="40751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6850" indent="-19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600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Roboto" pitchFamily="2" charset="0"/>
                <a:cs typeface="Roboto" pitchFamily="2" charset="0"/>
              </a:rPr>
              <a:t>на приобретение основных средств (недвижимость, транспортные средства, оборудование и т.д.);</a:t>
            </a:r>
          </a:p>
          <a:p>
            <a:pPr marL="21600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Roboto" pitchFamily="2" charset="0"/>
                <a:cs typeface="Roboto" pitchFamily="2" charset="0"/>
              </a:rPr>
              <a:t>на пополнение оборотных средств (сырье, товары, комплектующие и т.д.);</a:t>
            </a:r>
          </a:p>
          <a:p>
            <a:pPr marL="21600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Roboto" pitchFamily="2" charset="0"/>
                <a:cs typeface="Roboto" pitchFamily="2" charset="0"/>
              </a:rPr>
              <a:t>на рефинансирование задолженности по банковским коммерческим кредитам;</a:t>
            </a:r>
          </a:p>
          <a:p>
            <a:pPr marL="21600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Roboto" pitchFamily="2" charset="0"/>
                <a:cs typeface="Roboto" pitchFamily="2" charset="0"/>
              </a:rPr>
              <a:t>на создание новых производств</a:t>
            </a:r>
          </a:p>
        </p:txBody>
      </p:sp>
      <p:pic>
        <p:nvPicPr>
          <p:cNvPr id="43" name="Picture 32">
            <a:extLst>
              <a:ext uri="{FF2B5EF4-FFF2-40B4-BE49-F238E27FC236}">
                <a16:creationId xmlns:a16="http://schemas.microsoft.com/office/drawing/2014/main" id="{BCB36BD9-3D62-4275-BF18-FFC30092B6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923350" y="3073276"/>
            <a:ext cx="202637" cy="464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2">
            <a:extLst>
              <a:ext uri="{FF2B5EF4-FFF2-40B4-BE49-F238E27FC236}">
                <a16:creationId xmlns:a16="http://schemas.microsoft.com/office/drawing/2014/main" id="{BCB36BD9-3D62-4275-BF18-FFC30092B6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382510" y="2985788"/>
            <a:ext cx="369776" cy="464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82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5506"/>
          <a:stretch/>
        </p:blipFill>
        <p:spPr>
          <a:xfrm>
            <a:off x="5815884" y="-15999"/>
            <a:ext cx="6375933" cy="40404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0995"/>
          <a:stretch/>
        </p:blipFill>
        <p:spPr>
          <a:xfrm>
            <a:off x="4162626" y="3301975"/>
            <a:ext cx="8029373" cy="356828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Прямоугольник: скругленные углы 24">
            <a:extLst>
              <a:ext uri="{FF2B5EF4-FFF2-40B4-BE49-F238E27FC236}">
                <a16:creationId xmlns:a16="http://schemas.microsoft.com/office/drawing/2014/main" id="{8794FA46-806C-4DB3-ABED-5F75B24AA62D}"/>
              </a:ext>
            </a:extLst>
          </p:cNvPr>
          <p:cNvSpPr/>
          <p:nvPr/>
        </p:nvSpPr>
        <p:spPr bwMode="auto">
          <a:xfrm>
            <a:off x="9329637" y="5294707"/>
            <a:ext cx="2016198" cy="922396"/>
          </a:xfrm>
          <a:prstGeom prst="roundRect">
            <a:avLst>
              <a:gd name="adj" fmla="val 14599"/>
            </a:avLst>
          </a:prstGeom>
          <a:solidFill>
            <a:schemeClr val="bg2"/>
          </a:solidFill>
          <a:ln w="28575">
            <a:solidFill>
              <a:srgbClr val="1C274C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1" tIns="25714" rIns="25714" bIns="0" rtlCol="0" anchor="ctr"/>
          <a:lstStyle/>
          <a:p>
            <a:pPr algn="ctr" defTabSz="914327">
              <a:lnSpc>
                <a:spcPts val="2143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6</a:t>
            </a:r>
          </a:p>
          <a:p>
            <a:pPr algn="ctr" defTabSz="914327">
              <a:lnSpc>
                <a:spcPts val="2143"/>
              </a:lnSpc>
              <a:defRPr/>
            </a:pPr>
            <a:r>
              <a:rPr lang="ru-RU" dirty="0">
                <a:solidFill>
                  <a:srgbClr val="002060"/>
                </a:solidFill>
                <a:latin typeface="Roboto Light" panose="020B0604020202020204" charset="0"/>
                <a:ea typeface="Roboto Light" panose="020B0604020202020204" charset="0"/>
                <a:cs typeface="Roboto" panose="020B0604020202020204" charset="0"/>
              </a:rPr>
              <a:t>рабочих мест</a:t>
            </a:r>
          </a:p>
        </p:txBody>
      </p:sp>
      <p:sp>
        <p:nvSpPr>
          <p:cNvPr id="11" name="Прямоугольник: скругленные углы 25">
            <a:extLst>
              <a:ext uri="{FF2B5EF4-FFF2-40B4-BE49-F238E27FC236}">
                <a16:creationId xmlns:a16="http://schemas.microsoft.com/office/drawing/2014/main" id="{632390EA-F30F-421B-862B-5F95D7DC7D1D}"/>
              </a:ext>
            </a:extLst>
          </p:cNvPr>
          <p:cNvSpPr/>
          <p:nvPr/>
        </p:nvSpPr>
        <p:spPr bwMode="auto">
          <a:xfrm>
            <a:off x="6416391" y="5294707"/>
            <a:ext cx="1998301" cy="922396"/>
          </a:xfrm>
          <a:prstGeom prst="roundRect">
            <a:avLst>
              <a:gd name="adj" fmla="val 14599"/>
            </a:avLst>
          </a:prstGeom>
          <a:solidFill>
            <a:schemeClr val="bg2"/>
          </a:solidFill>
          <a:ln w="28575">
            <a:solidFill>
              <a:srgbClr val="1C274C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1" tIns="0" rIns="25714" bIns="0" rtlCol="0" anchor="ctr"/>
          <a:lstStyle/>
          <a:p>
            <a:pPr algn="ctr">
              <a:lnSpc>
                <a:spcPts val="2071"/>
              </a:lnSpc>
              <a:defRPr/>
            </a:pP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52,8 млн</a:t>
            </a:r>
            <a:r>
              <a:rPr lang="en-US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ру</a:t>
            </a:r>
            <a:r>
              <a:rPr lang="ru-RU" sz="2000" b="1" cap="all" dirty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б</a:t>
            </a: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</a:p>
          <a:p>
            <a:pPr algn="ctr">
              <a:lnSpc>
                <a:spcPts val="2071"/>
              </a:lnSpc>
              <a:defRPr/>
            </a:pPr>
            <a:r>
              <a:rPr lang="ru-RU" dirty="0">
                <a:solidFill>
                  <a:srgbClr val="002060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выручка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4298" b="6083"/>
          <a:stretch/>
        </p:blipFill>
        <p:spPr>
          <a:xfrm>
            <a:off x="0" y="-13226"/>
            <a:ext cx="6708362" cy="6879278"/>
          </a:xfrm>
          <a:ln w="28575"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82AA7CC-DCD2-4F3D-8CEC-F10D9B90C10D}"/>
              </a:ext>
            </a:extLst>
          </p:cNvPr>
          <p:cNvSpPr/>
          <p:nvPr/>
        </p:nvSpPr>
        <p:spPr bwMode="auto">
          <a:xfrm>
            <a:off x="510603" y="1675019"/>
            <a:ext cx="5596796" cy="980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86"/>
              </a:lnSpc>
              <a:defRPr/>
            </a:pPr>
            <a:r>
              <a:rPr lang="ru-RU" sz="2400" dirty="0">
                <a:solidFill>
                  <a:srgbClr val="002060"/>
                </a:solidFill>
                <a:latin typeface="Roboto Light" panose="020B0604020202020204" charset="0"/>
                <a:ea typeface="Roboto Light" panose="020B0604020202020204" charset="0"/>
                <a:cs typeface="Arial" panose="020B0604020202020204" pitchFamily="34" charset="0"/>
              </a:rPr>
              <a:t>Розничная торговля дверьми, фурнитурой, напольными покрытиями, обоями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510603" y="181845"/>
            <a:ext cx="558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ИП </a:t>
            </a:r>
            <a:r>
              <a:rPr lang="ru-RU" sz="3600" b="1" cap="all" dirty="0" err="1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Крепак</a:t>
            </a:r>
            <a:r>
              <a:rPr lang="ru-RU" sz="36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В.А.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AC9A0BC-3735-4897-9627-B195DBAD154E}"/>
              </a:ext>
            </a:extLst>
          </p:cNvPr>
          <p:cNvSpPr/>
          <p:nvPr/>
        </p:nvSpPr>
        <p:spPr bwMode="auto">
          <a:xfrm>
            <a:off x="494923" y="1055824"/>
            <a:ext cx="3882607" cy="39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86"/>
              </a:lnSpc>
            </a:pPr>
            <a:r>
              <a:rPr lang="ru-RU" sz="2400" dirty="0">
                <a:solidFill>
                  <a:srgbClr val="002060"/>
                </a:solidFill>
                <a:latin typeface="Roboto Light" panose="020B0604020202020204" charset="0"/>
                <a:ea typeface="Roboto Light" panose="020B0604020202020204" charset="0"/>
                <a:cs typeface="Arial" panose="020B0604020202020204" pitchFamily="34" charset="0"/>
              </a:rPr>
              <a:t>Гайский ГО</a:t>
            </a:r>
          </a:p>
        </p:txBody>
      </p:sp>
      <p:sp>
        <p:nvSpPr>
          <p:cNvPr id="19" name="Прямоугольник: скругленные углы 16">
            <a:extLst>
              <a:ext uri="{FF2B5EF4-FFF2-40B4-BE49-F238E27FC236}">
                <a16:creationId xmlns:a16="http://schemas.microsoft.com/office/drawing/2014/main" id="{32039504-D561-4879-B19F-1C6DDB624181}"/>
              </a:ext>
            </a:extLst>
          </p:cNvPr>
          <p:cNvSpPr/>
          <p:nvPr/>
        </p:nvSpPr>
        <p:spPr bwMode="auto">
          <a:xfrm>
            <a:off x="534787" y="3205967"/>
            <a:ext cx="1476000" cy="1476793"/>
          </a:xfrm>
          <a:prstGeom prst="roundRect">
            <a:avLst>
              <a:gd name="adj" fmla="val 50000"/>
            </a:avLst>
          </a:prstGeom>
          <a:solidFill>
            <a:srgbClr val="359381"/>
          </a:solidFill>
          <a:ln>
            <a:solidFill>
              <a:srgbClr val="35938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57F977-61A5-41FB-843A-FA1957DDADE4}"/>
              </a:ext>
            </a:extLst>
          </p:cNvPr>
          <p:cNvSpPr txBox="1"/>
          <p:nvPr/>
        </p:nvSpPr>
        <p:spPr bwMode="auto">
          <a:xfrm>
            <a:off x="239562" y="3375611"/>
            <a:ext cx="210308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1280160">
              <a:lnSpc>
                <a:spcPts val="3500"/>
              </a:lnSpc>
              <a:defRPr sz="3600">
                <a:solidFill>
                  <a:schemeClr val="bg1"/>
                </a:solidFill>
                <a:latin typeface="Bebas Neue Bold"/>
              </a:defRPr>
            </a:lvl1pPr>
            <a:lvl2pPr marL="640080" defTabSz="1280160">
              <a:defRPr sz="2520">
                <a:latin typeface="+mn-lt"/>
              </a:defRPr>
            </a:lvl2pPr>
            <a:lvl3pPr marL="1280160" defTabSz="1280160">
              <a:defRPr sz="2520">
                <a:latin typeface="+mn-lt"/>
              </a:defRPr>
            </a:lvl3pPr>
            <a:lvl4pPr marL="1920240" defTabSz="1280160">
              <a:defRPr sz="2520">
                <a:latin typeface="+mn-lt"/>
              </a:defRPr>
            </a:lvl4pPr>
            <a:lvl5pPr marL="2560320" defTabSz="1280160">
              <a:defRPr sz="2520">
                <a:latin typeface="+mn-lt"/>
              </a:defRPr>
            </a:lvl5pPr>
            <a:lvl6pPr marL="3200400" defTabSz="1280160">
              <a:defRPr sz="2520">
                <a:latin typeface="+mn-lt"/>
              </a:defRPr>
            </a:lvl6pPr>
            <a:lvl7pPr marL="3840480" defTabSz="1280160">
              <a:defRPr sz="2520">
                <a:latin typeface="+mn-lt"/>
              </a:defRPr>
            </a:lvl7pPr>
            <a:lvl8pPr marL="4480560" defTabSz="1280160">
              <a:defRPr sz="2520">
                <a:latin typeface="+mn-lt"/>
              </a:defRPr>
            </a:lvl8pPr>
            <a:lvl9pPr marL="5120640" defTabSz="1280160">
              <a:defRPr sz="2520">
                <a:latin typeface="+mn-lt"/>
              </a:defRPr>
            </a:lvl9pPr>
          </a:lstStyle>
          <a:p>
            <a:r>
              <a:rPr lang="ru-RU" sz="3200" b="1" cap="all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4,0</a:t>
            </a:r>
            <a:endParaRPr lang="ru-RU" sz="2000" b="1" cap="all" dirty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>
              <a:defRPr/>
            </a:pPr>
            <a:r>
              <a:rPr lang="ru-RU" sz="2000" b="1" cap="all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 ру</a:t>
            </a:r>
            <a:r>
              <a:rPr lang="ru-RU" sz="2000" b="1" cap="all" dirty="0">
                <a:solidFill>
                  <a:schemeClr val="bg2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б</a:t>
            </a:r>
            <a:r>
              <a:rPr lang="ru-RU" sz="2000" b="1" cap="all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F238497-87DC-4ED6-9BEA-77C5D6364270}"/>
              </a:ext>
            </a:extLst>
          </p:cNvPr>
          <p:cNvSpPr/>
          <p:nvPr/>
        </p:nvSpPr>
        <p:spPr bwMode="auto">
          <a:xfrm>
            <a:off x="2181027" y="3456413"/>
            <a:ext cx="42131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Льготный </a:t>
            </a:r>
            <a:r>
              <a:rPr lang="ru-RU" sz="2000" b="1" cap="all" dirty="0" err="1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микрозайм</a:t>
            </a: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</a:p>
          <a:p>
            <a:pPr>
              <a:defRPr/>
            </a:pP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МКК «ОО ФОНД ПМП»</a:t>
            </a:r>
          </a:p>
          <a:p>
            <a:pPr>
              <a:defRPr/>
            </a:pP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под 4,75% годовых</a:t>
            </a:r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id="{54EE3893-3E34-46AB-84E8-704818A4BB94}"/>
              </a:ext>
            </a:extLst>
          </p:cNvPr>
          <p:cNvSpPr/>
          <p:nvPr/>
        </p:nvSpPr>
        <p:spPr bwMode="auto">
          <a:xfrm>
            <a:off x="6277458" y="629222"/>
            <a:ext cx="5462464" cy="986985"/>
          </a:xfrm>
          <a:custGeom>
            <a:avLst/>
            <a:gdLst>
              <a:gd name="connsiteX0" fmla="*/ 0 w 4210575"/>
              <a:gd name="connsiteY0" fmla="*/ 969732 h 969732"/>
              <a:gd name="connsiteX1" fmla="*/ 321078 w 4210575"/>
              <a:gd name="connsiteY1" fmla="*/ 0 h 969732"/>
              <a:gd name="connsiteX2" fmla="*/ 4210575 w 4210575"/>
              <a:gd name="connsiteY2" fmla="*/ 0 h 969732"/>
              <a:gd name="connsiteX3" fmla="*/ 3889497 w 4210575"/>
              <a:gd name="connsiteY3" fmla="*/ 969732 h 969732"/>
              <a:gd name="connsiteX4" fmla="*/ 0 w 4210575"/>
              <a:gd name="connsiteY4" fmla="*/ 969732 h 969732"/>
              <a:gd name="connsiteX0" fmla="*/ 0 w 4210575"/>
              <a:gd name="connsiteY0" fmla="*/ 969732 h 969732"/>
              <a:gd name="connsiteX1" fmla="*/ 277946 w 4210575"/>
              <a:gd name="connsiteY1" fmla="*/ 0 h 969732"/>
              <a:gd name="connsiteX2" fmla="*/ 4210575 w 4210575"/>
              <a:gd name="connsiteY2" fmla="*/ 0 h 969732"/>
              <a:gd name="connsiteX3" fmla="*/ 3889497 w 4210575"/>
              <a:gd name="connsiteY3" fmla="*/ 969732 h 969732"/>
              <a:gd name="connsiteX4" fmla="*/ 0 w 4210575"/>
              <a:gd name="connsiteY4" fmla="*/ 969732 h 969732"/>
              <a:gd name="connsiteX0" fmla="*/ 0 w 4125871"/>
              <a:gd name="connsiteY0" fmla="*/ 986985 h 986985"/>
              <a:gd name="connsiteX1" fmla="*/ 193242 w 4125871"/>
              <a:gd name="connsiteY1" fmla="*/ 0 h 986985"/>
              <a:gd name="connsiteX2" fmla="*/ 4125871 w 4125871"/>
              <a:gd name="connsiteY2" fmla="*/ 0 h 986985"/>
              <a:gd name="connsiteX3" fmla="*/ 3804793 w 4125871"/>
              <a:gd name="connsiteY3" fmla="*/ 969732 h 986985"/>
              <a:gd name="connsiteX4" fmla="*/ 0 w 4125871"/>
              <a:gd name="connsiteY4" fmla="*/ 986985 h 98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871" h="986985">
                <a:moveTo>
                  <a:pt x="0" y="986985"/>
                </a:moveTo>
                <a:lnTo>
                  <a:pt x="193242" y="0"/>
                </a:lnTo>
                <a:lnTo>
                  <a:pt x="4125871" y="0"/>
                </a:lnTo>
                <a:lnTo>
                  <a:pt x="3804793" y="969732"/>
                </a:lnTo>
                <a:lnTo>
                  <a:pt x="0" y="9869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id="{54EE3893-3E34-46AB-84E8-704818A4BB94}"/>
              </a:ext>
            </a:extLst>
          </p:cNvPr>
          <p:cNvSpPr/>
          <p:nvPr/>
        </p:nvSpPr>
        <p:spPr bwMode="auto">
          <a:xfrm>
            <a:off x="391137" y="5212123"/>
            <a:ext cx="5064749" cy="969732"/>
          </a:xfrm>
          <a:custGeom>
            <a:avLst/>
            <a:gdLst>
              <a:gd name="connsiteX0" fmla="*/ 0 w 5063706"/>
              <a:gd name="connsiteY0" fmla="*/ 969732 h 969732"/>
              <a:gd name="connsiteX1" fmla="*/ 321078 w 5063706"/>
              <a:gd name="connsiteY1" fmla="*/ 0 h 969732"/>
              <a:gd name="connsiteX2" fmla="*/ 5063706 w 5063706"/>
              <a:gd name="connsiteY2" fmla="*/ 0 h 969732"/>
              <a:gd name="connsiteX3" fmla="*/ 4742628 w 5063706"/>
              <a:gd name="connsiteY3" fmla="*/ 969732 h 969732"/>
              <a:gd name="connsiteX4" fmla="*/ 0 w 5063706"/>
              <a:gd name="connsiteY4" fmla="*/ 969732 h 969732"/>
              <a:gd name="connsiteX0" fmla="*/ 0 w 5063706"/>
              <a:gd name="connsiteY0" fmla="*/ 969732 h 969732"/>
              <a:gd name="connsiteX1" fmla="*/ 321078 w 5063706"/>
              <a:gd name="connsiteY1" fmla="*/ 0 h 969732"/>
              <a:gd name="connsiteX2" fmla="*/ 5063706 w 5063706"/>
              <a:gd name="connsiteY2" fmla="*/ 0 h 969732"/>
              <a:gd name="connsiteX3" fmla="*/ 4811639 w 5063706"/>
              <a:gd name="connsiteY3" fmla="*/ 969732 h 969732"/>
              <a:gd name="connsiteX4" fmla="*/ 0 w 5063706"/>
              <a:gd name="connsiteY4" fmla="*/ 969732 h 96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706" h="969732">
                <a:moveTo>
                  <a:pt x="0" y="969732"/>
                </a:moveTo>
                <a:lnTo>
                  <a:pt x="321078" y="0"/>
                </a:lnTo>
                <a:lnTo>
                  <a:pt x="5063706" y="0"/>
                </a:lnTo>
                <a:lnTo>
                  <a:pt x="4811639" y="969732"/>
                </a:lnTo>
                <a:lnTo>
                  <a:pt x="0" y="9697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C06BD58-579E-4501-B3A3-55E95DD0762F}"/>
              </a:ext>
            </a:extLst>
          </p:cNvPr>
          <p:cNvCxnSpPr>
            <a:cxnSpLocks/>
          </p:cNvCxnSpPr>
          <p:nvPr/>
        </p:nvCxnSpPr>
        <p:spPr bwMode="auto">
          <a:xfrm flipH="1">
            <a:off x="5031560" y="-21852"/>
            <a:ext cx="1661070" cy="6879852"/>
          </a:xfrm>
          <a:prstGeom prst="line">
            <a:avLst/>
          </a:prstGeom>
          <a:ln w="57150">
            <a:solidFill>
              <a:srgbClr val="359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18">
            <a:extLst>
              <a:ext uri="{FF2B5EF4-FFF2-40B4-BE49-F238E27FC236}">
                <a16:creationId xmlns:a16="http://schemas.microsoft.com/office/drawing/2014/main" id="{ADB7B6DD-BE2E-4434-8998-F840C9FAF1D1}"/>
              </a:ext>
            </a:extLst>
          </p:cNvPr>
          <p:cNvSpPr/>
          <p:nvPr/>
        </p:nvSpPr>
        <p:spPr bwMode="auto">
          <a:xfrm>
            <a:off x="2181027" y="5498762"/>
            <a:ext cx="3320419" cy="514286"/>
          </a:xfrm>
          <a:prstGeom prst="roundRect">
            <a:avLst>
              <a:gd name="adj" fmla="val 1370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cap="all" dirty="0">
                <a:solidFill>
                  <a:srgbClr val="1C274C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О</a:t>
            </a:r>
            <a:r>
              <a:rPr lang="ru-RU" sz="1600" b="1" cap="all" dirty="0">
                <a:solidFill>
                  <a:srgbClr val="1C274C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бъ</a:t>
            </a:r>
            <a:r>
              <a:rPr lang="ru-RU" sz="1600" b="1" cap="all" dirty="0">
                <a:solidFill>
                  <a:srgbClr val="1C274C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ем выданных </a:t>
            </a:r>
            <a:r>
              <a:rPr lang="ru-RU" sz="1600" b="1" cap="all" dirty="0" err="1">
                <a:solidFill>
                  <a:srgbClr val="1C274C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микрозаймов</a:t>
            </a:r>
            <a:r>
              <a:rPr lang="ru-RU" sz="1600" b="1" cap="all" dirty="0">
                <a:solidFill>
                  <a:srgbClr val="1C274C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в 2023 г.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22799E-C736-472D-B3F9-557D9A1D0742}"/>
              </a:ext>
            </a:extLst>
          </p:cNvPr>
          <p:cNvSpPr txBox="1"/>
          <p:nvPr/>
        </p:nvSpPr>
        <p:spPr bwMode="auto">
          <a:xfrm>
            <a:off x="398020" y="5374038"/>
            <a:ext cx="1774586" cy="76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18">
              <a:lnSpc>
                <a:spcPts val="2571"/>
              </a:lnSpc>
              <a:defRPr/>
            </a:pPr>
            <a:r>
              <a:rPr lang="ru-RU" sz="3200" b="1" kern="0" cap="all" dirty="0">
                <a:solidFill>
                  <a:srgbClr val="1C274C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397,7</a:t>
            </a:r>
            <a:r>
              <a:rPr lang="ru-RU" sz="2200" b="1" kern="0" cap="all" dirty="0">
                <a:solidFill>
                  <a:srgbClr val="1C274C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</a:p>
          <a:p>
            <a:pPr algn="ctr" defTabSz="914418">
              <a:lnSpc>
                <a:spcPts val="2571"/>
              </a:lnSpc>
              <a:defRPr/>
            </a:pPr>
            <a:r>
              <a:rPr lang="ru-RU" sz="2000" b="1" cap="all" dirty="0">
                <a:solidFill>
                  <a:srgbClr val="1C274C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 ру</a:t>
            </a:r>
            <a:r>
              <a:rPr lang="ru-RU" sz="2000" b="1" cap="all" dirty="0">
                <a:solidFill>
                  <a:srgbClr val="1C274C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б</a:t>
            </a:r>
            <a:r>
              <a:rPr lang="ru-RU" sz="2000" b="1" cap="all" dirty="0">
                <a:solidFill>
                  <a:srgbClr val="1C274C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51" y="260399"/>
            <a:ext cx="1620981" cy="1620981"/>
          </a:xfrm>
          <a:prstGeom prst="ellipse">
            <a:avLst/>
          </a:prstGeom>
          <a:ln w="3175" cap="rnd">
            <a:solidFill>
              <a:srgbClr val="35938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EB9E80A-976B-4F7D-B41B-8B585CF9E935}"/>
              </a:ext>
            </a:extLst>
          </p:cNvPr>
          <p:cNvSpPr/>
          <p:nvPr/>
        </p:nvSpPr>
        <p:spPr bwMode="auto">
          <a:xfrm>
            <a:off x="8271544" y="787604"/>
            <a:ext cx="341208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43"/>
              </a:lnSpc>
              <a:defRPr/>
            </a:pPr>
            <a:r>
              <a:rPr lang="ru-RU" sz="2000" b="1" cap="all" dirty="0" err="1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Крепак</a:t>
            </a: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Вера </a:t>
            </a:r>
          </a:p>
          <a:p>
            <a:pPr>
              <a:lnSpc>
                <a:spcPts val="2143"/>
              </a:lnSpc>
              <a:defRPr/>
            </a:pPr>
            <a:r>
              <a:rPr lang="ru-RU" sz="1400" dirty="0">
                <a:solidFill>
                  <a:srgbClr val="002060"/>
                </a:solidFill>
                <a:latin typeface="Roboto Light" panose="020B0604020202020204" charset="0"/>
                <a:ea typeface="Roboto Light" panose="020B0604020202020204" charset="0"/>
                <a:cs typeface="Roboto" panose="020B0604020202020204" charset="0"/>
              </a:rPr>
              <a:t>Индивидуальный предприниматель</a:t>
            </a:r>
          </a:p>
        </p:txBody>
      </p:sp>
    </p:spTree>
    <p:extLst>
      <p:ext uri="{BB962C8B-B14F-4D97-AF65-F5344CB8AC3E}">
        <p14:creationId xmlns:p14="http://schemas.microsoft.com/office/powerpoint/2010/main" val="39402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9" b="1"/>
          <a:stretch/>
        </p:blipFill>
        <p:spPr>
          <a:xfrm>
            <a:off x="4897961" y="1"/>
            <a:ext cx="7303867" cy="33130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r="57923" b="23366"/>
          <a:stretch/>
        </p:blipFill>
        <p:spPr>
          <a:xfrm>
            <a:off x="7631686" y="2980269"/>
            <a:ext cx="2108537" cy="38542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19" y="2980268"/>
            <a:ext cx="2766115" cy="38777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6"/>
          <a:stretch/>
        </p:blipFill>
        <p:spPr>
          <a:xfrm>
            <a:off x="4920722" y="2941687"/>
            <a:ext cx="3025620" cy="38692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Прямоугольник: скругленные углы 24">
            <a:extLst>
              <a:ext uri="{FF2B5EF4-FFF2-40B4-BE49-F238E27FC236}">
                <a16:creationId xmlns:a16="http://schemas.microsoft.com/office/drawing/2014/main" id="{8794FA46-806C-4DB3-ABED-5F75B24AA62D}"/>
              </a:ext>
            </a:extLst>
          </p:cNvPr>
          <p:cNvSpPr/>
          <p:nvPr/>
        </p:nvSpPr>
        <p:spPr bwMode="auto">
          <a:xfrm>
            <a:off x="9329637" y="5294707"/>
            <a:ext cx="2016198" cy="922396"/>
          </a:xfrm>
          <a:prstGeom prst="roundRect">
            <a:avLst>
              <a:gd name="adj" fmla="val 14599"/>
            </a:avLst>
          </a:prstGeom>
          <a:solidFill>
            <a:schemeClr val="bg2"/>
          </a:solidFill>
          <a:ln w="28575">
            <a:solidFill>
              <a:srgbClr val="1C274C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1" tIns="25714" rIns="25714" bIns="0" rtlCol="0" anchor="ctr"/>
          <a:lstStyle/>
          <a:p>
            <a:pPr algn="ctr" defTabSz="914327">
              <a:lnSpc>
                <a:spcPts val="2143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33</a:t>
            </a:r>
          </a:p>
          <a:p>
            <a:pPr algn="ctr" defTabSz="914327">
              <a:lnSpc>
                <a:spcPts val="2143"/>
              </a:lnSpc>
              <a:defRPr/>
            </a:pPr>
            <a:r>
              <a:rPr lang="ru-RU" dirty="0">
                <a:solidFill>
                  <a:srgbClr val="002060"/>
                </a:solidFill>
                <a:latin typeface="Roboto Light" panose="020B0604020202020204" charset="0"/>
                <a:ea typeface="Roboto Light" panose="020B0604020202020204" charset="0"/>
                <a:cs typeface="Roboto" panose="020B0604020202020204" charset="0"/>
              </a:rPr>
              <a:t>рабочих места</a:t>
            </a:r>
          </a:p>
        </p:txBody>
      </p:sp>
      <p:sp>
        <p:nvSpPr>
          <p:cNvPr id="11" name="Прямоугольник: скругленные углы 25">
            <a:extLst>
              <a:ext uri="{FF2B5EF4-FFF2-40B4-BE49-F238E27FC236}">
                <a16:creationId xmlns:a16="http://schemas.microsoft.com/office/drawing/2014/main" id="{632390EA-F30F-421B-862B-5F95D7DC7D1D}"/>
              </a:ext>
            </a:extLst>
          </p:cNvPr>
          <p:cNvSpPr/>
          <p:nvPr/>
        </p:nvSpPr>
        <p:spPr bwMode="auto">
          <a:xfrm>
            <a:off x="6416391" y="5294707"/>
            <a:ext cx="1998301" cy="922396"/>
          </a:xfrm>
          <a:prstGeom prst="roundRect">
            <a:avLst>
              <a:gd name="adj" fmla="val 14599"/>
            </a:avLst>
          </a:prstGeom>
          <a:solidFill>
            <a:schemeClr val="bg2"/>
          </a:solidFill>
          <a:ln w="28575">
            <a:solidFill>
              <a:srgbClr val="1C274C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1" tIns="0" rIns="25714" bIns="0" rtlCol="0" anchor="ctr"/>
          <a:lstStyle/>
          <a:p>
            <a:pPr algn="ctr">
              <a:lnSpc>
                <a:spcPts val="2071"/>
              </a:lnSpc>
              <a:defRPr/>
            </a:pP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96,2 млн</a:t>
            </a:r>
            <a:r>
              <a:rPr lang="en-US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ру</a:t>
            </a:r>
            <a:r>
              <a:rPr lang="ru-RU" sz="2000" b="1" cap="all" dirty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б</a:t>
            </a: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</a:p>
          <a:p>
            <a:pPr algn="ctr">
              <a:lnSpc>
                <a:spcPts val="2071"/>
              </a:lnSpc>
              <a:defRPr/>
            </a:pPr>
            <a:r>
              <a:rPr lang="ru-RU" dirty="0">
                <a:solidFill>
                  <a:srgbClr val="002060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выручка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4298" b="6083"/>
          <a:stretch/>
        </p:blipFill>
        <p:spPr>
          <a:xfrm>
            <a:off x="0" y="-13226"/>
            <a:ext cx="6708362" cy="6879278"/>
          </a:xfrm>
          <a:ln w="28575"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82AA7CC-DCD2-4F3D-8CEC-F10D9B90C10D}"/>
              </a:ext>
            </a:extLst>
          </p:cNvPr>
          <p:cNvSpPr/>
          <p:nvPr/>
        </p:nvSpPr>
        <p:spPr bwMode="auto">
          <a:xfrm>
            <a:off x="510603" y="1675019"/>
            <a:ext cx="5596796" cy="1570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86"/>
              </a:lnSpc>
              <a:defRPr/>
            </a:pPr>
            <a:r>
              <a:rPr lang="ru-RU" sz="2400" dirty="0">
                <a:solidFill>
                  <a:srgbClr val="002060"/>
                </a:solidFill>
                <a:latin typeface="Roboto Light" panose="020B0604020202020204" charset="0"/>
                <a:ea typeface="Roboto Light" panose="020B0604020202020204" charset="0"/>
                <a:cs typeface="Arial" panose="020B0604020202020204" pitchFamily="34" charset="0"/>
              </a:rPr>
              <a:t>Пекарня-кондитерская, организация общественного питания (кафе, ресторан), изготовление полуфабрикатов, розничная торговля продуктами питания.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510603" y="181845"/>
            <a:ext cx="558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ИП Лапина О.Ю.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AC9A0BC-3735-4897-9627-B195DBAD154E}"/>
              </a:ext>
            </a:extLst>
          </p:cNvPr>
          <p:cNvSpPr/>
          <p:nvPr/>
        </p:nvSpPr>
        <p:spPr bwMode="auto">
          <a:xfrm>
            <a:off x="494923" y="1055824"/>
            <a:ext cx="3882607" cy="39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86"/>
              </a:lnSpc>
            </a:pPr>
            <a:r>
              <a:rPr lang="ru-RU" sz="2400" dirty="0">
                <a:solidFill>
                  <a:srgbClr val="002060"/>
                </a:solidFill>
                <a:latin typeface="Roboto Light" panose="020B0604020202020204" charset="0"/>
                <a:ea typeface="Roboto Light" panose="020B0604020202020204" charset="0"/>
                <a:cs typeface="Arial" panose="020B0604020202020204" pitchFamily="34" charset="0"/>
              </a:rPr>
              <a:t>Гайский ГО</a:t>
            </a:r>
          </a:p>
        </p:txBody>
      </p:sp>
      <p:sp>
        <p:nvSpPr>
          <p:cNvPr id="19" name="Прямоугольник: скругленные углы 16">
            <a:extLst>
              <a:ext uri="{FF2B5EF4-FFF2-40B4-BE49-F238E27FC236}">
                <a16:creationId xmlns:a16="http://schemas.microsoft.com/office/drawing/2014/main" id="{32039504-D561-4879-B19F-1C6DDB624181}"/>
              </a:ext>
            </a:extLst>
          </p:cNvPr>
          <p:cNvSpPr/>
          <p:nvPr/>
        </p:nvSpPr>
        <p:spPr bwMode="auto">
          <a:xfrm>
            <a:off x="534787" y="3205967"/>
            <a:ext cx="1476000" cy="1476793"/>
          </a:xfrm>
          <a:prstGeom prst="roundRect">
            <a:avLst>
              <a:gd name="adj" fmla="val 50000"/>
            </a:avLst>
          </a:prstGeom>
          <a:solidFill>
            <a:srgbClr val="359381"/>
          </a:solidFill>
          <a:ln>
            <a:solidFill>
              <a:srgbClr val="35938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57F977-61A5-41FB-843A-FA1957DDADE4}"/>
              </a:ext>
            </a:extLst>
          </p:cNvPr>
          <p:cNvSpPr txBox="1"/>
          <p:nvPr/>
        </p:nvSpPr>
        <p:spPr bwMode="auto">
          <a:xfrm>
            <a:off x="239562" y="3375611"/>
            <a:ext cx="210308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1280160">
              <a:lnSpc>
                <a:spcPts val="3500"/>
              </a:lnSpc>
              <a:defRPr sz="3600">
                <a:solidFill>
                  <a:schemeClr val="bg1"/>
                </a:solidFill>
                <a:latin typeface="Bebas Neue Bold"/>
              </a:defRPr>
            </a:lvl1pPr>
            <a:lvl2pPr marL="640080" defTabSz="1280160">
              <a:defRPr sz="2520">
                <a:latin typeface="+mn-lt"/>
              </a:defRPr>
            </a:lvl2pPr>
            <a:lvl3pPr marL="1280160" defTabSz="1280160">
              <a:defRPr sz="2520">
                <a:latin typeface="+mn-lt"/>
              </a:defRPr>
            </a:lvl3pPr>
            <a:lvl4pPr marL="1920240" defTabSz="1280160">
              <a:defRPr sz="2520">
                <a:latin typeface="+mn-lt"/>
              </a:defRPr>
            </a:lvl4pPr>
            <a:lvl5pPr marL="2560320" defTabSz="1280160">
              <a:defRPr sz="2520">
                <a:latin typeface="+mn-lt"/>
              </a:defRPr>
            </a:lvl5pPr>
            <a:lvl6pPr marL="3200400" defTabSz="1280160">
              <a:defRPr sz="2520">
                <a:latin typeface="+mn-lt"/>
              </a:defRPr>
            </a:lvl6pPr>
            <a:lvl7pPr marL="3840480" defTabSz="1280160">
              <a:defRPr sz="2520">
                <a:latin typeface="+mn-lt"/>
              </a:defRPr>
            </a:lvl7pPr>
            <a:lvl8pPr marL="4480560" defTabSz="1280160">
              <a:defRPr sz="2520">
                <a:latin typeface="+mn-lt"/>
              </a:defRPr>
            </a:lvl8pPr>
            <a:lvl9pPr marL="5120640" defTabSz="1280160">
              <a:defRPr sz="2520">
                <a:latin typeface="+mn-lt"/>
              </a:defRPr>
            </a:lvl9pPr>
          </a:lstStyle>
          <a:p>
            <a:r>
              <a:rPr lang="ru-RU" sz="2800" b="1" cap="all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2,6</a:t>
            </a:r>
          </a:p>
          <a:p>
            <a:pPr>
              <a:defRPr/>
            </a:pPr>
            <a:r>
              <a:rPr lang="ru-RU" sz="2000" b="1" cap="all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 ру</a:t>
            </a:r>
            <a:r>
              <a:rPr lang="ru-RU" sz="2000" b="1" cap="all" dirty="0">
                <a:solidFill>
                  <a:schemeClr val="bg2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б</a:t>
            </a:r>
            <a:r>
              <a:rPr lang="ru-RU" sz="2000" b="1" cap="all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F238497-87DC-4ED6-9BEA-77C5D6364270}"/>
              </a:ext>
            </a:extLst>
          </p:cNvPr>
          <p:cNvSpPr/>
          <p:nvPr/>
        </p:nvSpPr>
        <p:spPr bwMode="auto">
          <a:xfrm>
            <a:off x="2181027" y="3456413"/>
            <a:ext cx="42131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Льготный </a:t>
            </a:r>
            <a:r>
              <a:rPr lang="ru-RU" sz="2000" b="1" cap="all" dirty="0" err="1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микрозайм</a:t>
            </a: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</a:p>
          <a:p>
            <a:pPr>
              <a:defRPr/>
            </a:pP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МКК «ОО ФОНД ПМП»</a:t>
            </a:r>
          </a:p>
          <a:p>
            <a:pPr>
              <a:defRPr/>
            </a:pP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под 3,75% годовых</a:t>
            </a:r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id="{54EE3893-3E34-46AB-84E8-704818A4BB94}"/>
              </a:ext>
            </a:extLst>
          </p:cNvPr>
          <p:cNvSpPr/>
          <p:nvPr/>
        </p:nvSpPr>
        <p:spPr bwMode="auto">
          <a:xfrm>
            <a:off x="6277458" y="629222"/>
            <a:ext cx="5462464" cy="986985"/>
          </a:xfrm>
          <a:custGeom>
            <a:avLst/>
            <a:gdLst>
              <a:gd name="connsiteX0" fmla="*/ 0 w 4210575"/>
              <a:gd name="connsiteY0" fmla="*/ 969732 h 969732"/>
              <a:gd name="connsiteX1" fmla="*/ 321078 w 4210575"/>
              <a:gd name="connsiteY1" fmla="*/ 0 h 969732"/>
              <a:gd name="connsiteX2" fmla="*/ 4210575 w 4210575"/>
              <a:gd name="connsiteY2" fmla="*/ 0 h 969732"/>
              <a:gd name="connsiteX3" fmla="*/ 3889497 w 4210575"/>
              <a:gd name="connsiteY3" fmla="*/ 969732 h 969732"/>
              <a:gd name="connsiteX4" fmla="*/ 0 w 4210575"/>
              <a:gd name="connsiteY4" fmla="*/ 969732 h 969732"/>
              <a:gd name="connsiteX0" fmla="*/ 0 w 4210575"/>
              <a:gd name="connsiteY0" fmla="*/ 969732 h 969732"/>
              <a:gd name="connsiteX1" fmla="*/ 277946 w 4210575"/>
              <a:gd name="connsiteY1" fmla="*/ 0 h 969732"/>
              <a:gd name="connsiteX2" fmla="*/ 4210575 w 4210575"/>
              <a:gd name="connsiteY2" fmla="*/ 0 h 969732"/>
              <a:gd name="connsiteX3" fmla="*/ 3889497 w 4210575"/>
              <a:gd name="connsiteY3" fmla="*/ 969732 h 969732"/>
              <a:gd name="connsiteX4" fmla="*/ 0 w 4210575"/>
              <a:gd name="connsiteY4" fmla="*/ 969732 h 969732"/>
              <a:gd name="connsiteX0" fmla="*/ 0 w 4125871"/>
              <a:gd name="connsiteY0" fmla="*/ 986985 h 986985"/>
              <a:gd name="connsiteX1" fmla="*/ 193242 w 4125871"/>
              <a:gd name="connsiteY1" fmla="*/ 0 h 986985"/>
              <a:gd name="connsiteX2" fmla="*/ 4125871 w 4125871"/>
              <a:gd name="connsiteY2" fmla="*/ 0 h 986985"/>
              <a:gd name="connsiteX3" fmla="*/ 3804793 w 4125871"/>
              <a:gd name="connsiteY3" fmla="*/ 969732 h 986985"/>
              <a:gd name="connsiteX4" fmla="*/ 0 w 4125871"/>
              <a:gd name="connsiteY4" fmla="*/ 986985 h 98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871" h="986985">
                <a:moveTo>
                  <a:pt x="0" y="986985"/>
                </a:moveTo>
                <a:lnTo>
                  <a:pt x="193242" y="0"/>
                </a:lnTo>
                <a:lnTo>
                  <a:pt x="4125871" y="0"/>
                </a:lnTo>
                <a:lnTo>
                  <a:pt x="3804793" y="969732"/>
                </a:lnTo>
                <a:lnTo>
                  <a:pt x="0" y="9869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id="{54EE3893-3E34-46AB-84E8-704818A4BB94}"/>
              </a:ext>
            </a:extLst>
          </p:cNvPr>
          <p:cNvSpPr/>
          <p:nvPr/>
        </p:nvSpPr>
        <p:spPr bwMode="auto">
          <a:xfrm>
            <a:off x="391137" y="5212123"/>
            <a:ext cx="5064749" cy="969732"/>
          </a:xfrm>
          <a:custGeom>
            <a:avLst/>
            <a:gdLst>
              <a:gd name="connsiteX0" fmla="*/ 0 w 5063706"/>
              <a:gd name="connsiteY0" fmla="*/ 969732 h 969732"/>
              <a:gd name="connsiteX1" fmla="*/ 321078 w 5063706"/>
              <a:gd name="connsiteY1" fmla="*/ 0 h 969732"/>
              <a:gd name="connsiteX2" fmla="*/ 5063706 w 5063706"/>
              <a:gd name="connsiteY2" fmla="*/ 0 h 969732"/>
              <a:gd name="connsiteX3" fmla="*/ 4742628 w 5063706"/>
              <a:gd name="connsiteY3" fmla="*/ 969732 h 969732"/>
              <a:gd name="connsiteX4" fmla="*/ 0 w 5063706"/>
              <a:gd name="connsiteY4" fmla="*/ 969732 h 969732"/>
              <a:gd name="connsiteX0" fmla="*/ 0 w 5063706"/>
              <a:gd name="connsiteY0" fmla="*/ 969732 h 969732"/>
              <a:gd name="connsiteX1" fmla="*/ 321078 w 5063706"/>
              <a:gd name="connsiteY1" fmla="*/ 0 h 969732"/>
              <a:gd name="connsiteX2" fmla="*/ 5063706 w 5063706"/>
              <a:gd name="connsiteY2" fmla="*/ 0 h 969732"/>
              <a:gd name="connsiteX3" fmla="*/ 4811639 w 5063706"/>
              <a:gd name="connsiteY3" fmla="*/ 969732 h 969732"/>
              <a:gd name="connsiteX4" fmla="*/ 0 w 5063706"/>
              <a:gd name="connsiteY4" fmla="*/ 969732 h 96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706" h="969732">
                <a:moveTo>
                  <a:pt x="0" y="969732"/>
                </a:moveTo>
                <a:lnTo>
                  <a:pt x="321078" y="0"/>
                </a:lnTo>
                <a:lnTo>
                  <a:pt x="5063706" y="0"/>
                </a:lnTo>
                <a:lnTo>
                  <a:pt x="4811639" y="969732"/>
                </a:lnTo>
                <a:lnTo>
                  <a:pt x="0" y="9697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C06BD58-579E-4501-B3A3-55E95DD0762F}"/>
              </a:ext>
            </a:extLst>
          </p:cNvPr>
          <p:cNvCxnSpPr>
            <a:cxnSpLocks/>
          </p:cNvCxnSpPr>
          <p:nvPr/>
        </p:nvCxnSpPr>
        <p:spPr bwMode="auto">
          <a:xfrm flipH="1">
            <a:off x="5031560" y="-21852"/>
            <a:ext cx="1661070" cy="6879852"/>
          </a:xfrm>
          <a:prstGeom prst="line">
            <a:avLst/>
          </a:prstGeom>
          <a:ln w="57150">
            <a:solidFill>
              <a:srgbClr val="359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18">
            <a:extLst>
              <a:ext uri="{FF2B5EF4-FFF2-40B4-BE49-F238E27FC236}">
                <a16:creationId xmlns:a16="http://schemas.microsoft.com/office/drawing/2014/main" id="{ADB7B6DD-BE2E-4434-8998-F840C9FAF1D1}"/>
              </a:ext>
            </a:extLst>
          </p:cNvPr>
          <p:cNvSpPr/>
          <p:nvPr/>
        </p:nvSpPr>
        <p:spPr bwMode="auto">
          <a:xfrm>
            <a:off x="2181027" y="5498762"/>
            <a:ext cx="3320419" cy="514286"/>
          </a:xfrm>
          <a:prstGeom prst="roundRect">
            <a:avLst>
              <a:gd name="adj" fmla="val 1370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cap="all" dirty="0">
                <a:solidFill>
                  <a:srgbClr val="1C274C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О</a:t>
            </a:r>
            <a:r>
              <a:rPr lang="ru-RU" sz="1600" b="1" cap="all" dirty="0">
                <a:solidFill>
                  <a:srgbClr val="1C274C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бъ</a:t>
            </a:r>
            <a:r>
              <a:rPr lang="ru-RU" sz="1600" b="1" cap="all" dirty="0">
                <a:solidFill>
                  <a:srgbClr val="1C274C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ем выданных </a:t>
            </a:r>
            <a:r>
              <a:rPr lang="ru-RU" sz="1600" b="1" cap="all" dirty="0" err="1">
                <a:solidFill>
                  <a:srgbClr val="1C274C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микрозаймов</a:t>
            </a:r>
            <a:r>
              <a:rPr lang="ru-RU" sz="1600" b="1" cap="all" dirty="0">
                <a:solidFill>
                  <a:srgbClr val="1C274C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в 2023 г.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22799E-C736-472D-B3F9-557D9A1D0742}"/>
              </a:ext>
            </a:extLst>
          </p:cNvPr>
          <p:cNvSpPr txBox="1"/>
          <p:nvPr/>
        </p:nvSpPr>
        <p:spPr bwMode="auto">
          <a:xfrm>
            <a:off x="398020" y="5374038"/>
            <a:ext cx="1774586" cy="76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18">
              <a:lnSpc>
                <a:spcPts val="2571"/>
              </a:lnSpc>
              <a:defRPr/>
            </a:pPr>
            <a:r>
              <a:rPr lang="ru-RU" sz="3200" b="1" kern="0" cap="all" dirty="0">
                <a:solidFill>
                  <a:srgbClr val="1C274C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397,7</a:t>
            </a:r>
            <a:r>
              <a:rPr lang="ru-RU" sz="2200" b="1" kern="0" cap="all" dirty="0">
                <a:solidFill>
                  <a:srgbClr val="1C274C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</a:p>
          <a:p>
            <a:pPr algn="ctr" defTabSz="914418">
              <a:lnSpc>
                <a:spcPts val="2571"/>
              </a:lnSpc>
              <a:defRPr/>
            </a:pPr>
            <a:r>
              <a:rPr lang="ru-RU" sz="2000" b="1" cap="all" dirty="0">
                <a:solidFill>
                  <a:srgbClr val="1C274C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 ру</a:t>
            </a:r>
            <a:r>
              <a:rPr lang="ru-RU" sz="2000" b="1" cap="all" dirty="0">
                <a:solidFill>
                  <a:srgbClr val="1C274C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б</a:t>
            </a:r>
            <a:r>
              <a:rPr lang="ru-RU" sz="2000" b="1" cap="all" dirty="0">
                <a:solidFill>
                  <a:srgbClr val="1C274C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51" y="260399"/>
            <a:ext cx="1632395" cy="1632395"/>
          </a:xfrm>
          <a:prstGeom prst="ellipse">
            <a:avLst/>
          </a:prstGeom>
          <a:ln w="3175" cap="rnd">
            <a:solidFill>
              <a:srgbClr val="35938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EB9E80A-976B-4F7D-B41B-8B585CF9E935}"/>
              </a:ext>
            </a:extLst>
          </p:cNvPr>
          <p:cNvSpPr/>
          <p:nvPr/>
        </p:nvSpPr>
        <p:spPr bwMode="auto">
          <a:xfrm>
            <a:off x="8271544" y="787604"/>
            <a:ext cx="341208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43"/>
              </a:lnSpc>
              <a:defRPr/>
            </a:pP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Лапина </a:t>
            </a:r>
            <a:r>
              <a:rPr lang="ru-RU" sz="2000" b="1" cap="all" dirty="0" err="1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ольга</a:t>
            </a:r>
            <a:r>
              <a:rPr lang="ru-RU" sz="2000" b="1" cap="all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</a:p>
          <a:p>
            <a:pPr>
              <a:lnSpc>
                <a:spcPts val="2143"/>
              </a:lnSpc>
              <a:defRPr/>
            </a:pPr>
            <a:r>
              <a:rPr lang="ru-RU" sz="1400" dirty="0">
                <a:solidFill>
                  <a:srgbClr val="002060"/>
                </a:solidFill>
                <a:latin typeface="Roboto Light" panose="020B0604020202020204" charset="0"/>
                <a:ea typeface="Roboto Light" panose="020B0604020202020204" charset="0"/>
                <a:cs typeface="Roboto" panose="020B0604020202020204" charset="0"/>
              </a:rPr>
              <a:t>Индивидуальный предприниматель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14" y="260399"/>
            <a:ext cx="1612578" cy="164044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208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32">
            <a:extLst>
              <a:ext uri="{FF2B5EF4-FFF2-40B4-BE49-F238E27FC236}">
                <a16:creationId xmlns:a16="http://schemas.microsoft.com/office/drawing/2014/main" id="{BDF8E9CF-FDE7-43C7-9367-0326766A80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029899" y="4348624"/>
            <a:ext cx="482530" cy="49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Rectangle 4">
            <a:extLst>
              <a:ext uri="{FF2B5EF4-FFF2-40B4-BE49-F238E27FC236}">
                <a16:creationId xmlns:a16="http://schemas.microsoft.com/office/drawing/2014/main" id="{8C89D690-72F4-4A9F-B01C-F83CE26B2BA9}"/>
              </a:ext>
            </a:extLst>
          </p:cNvPr>
          <p:cNvSpPr/>
          <p:nvPr/>
        </p:nvSpPr>
        <p:spPr bwMode="auto">
          <a:xfrm>
            <a:off x="807364" y="3540759"/>
            <a:ext cx="4932648" cy="3022599"/>
          </a:xfrm>
          <a:prstGeom prst="rect">
            <a:avLst/>
          </a:prstGeom>
          <a:solidFill>
            <a:srgbClr val="E8E8E4"/>
          </a:solidFill>
          <a:ln w="12700">
            <a:solidFill>
              <a:srgbClr val="308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DF7F0"/>
              </a:solidFill>
            </a:endParaRPr>
          </a:p>
        </p:txBody>
      </p:sp>
      <p:sp>
        <p:nvSpPr>
          <p:cNvPr id="71" name="Rectangle 4">
            <a:extLst>
              <a:ext uri="{FF2B5EF4-FFF2-40B4-BE49-F238E27FC236}">
                <a16:creationId xmlns:a16="http://schemas.microsoft.com/office/drawing/2014/main" id="{FAE69F5A-1EF9-4218-AB5B-4C4ABB2F6F3C}"/>
              </a:ext>
            </a:extLst>
          </p:cNvPr>
          <p:cNvSpPr/>
          <p:nvPr/>
        </p:nvSpPr>
        <p:spPr bwMode="auto">
          <a:xfrm>
            <a:off x="6531861" y="1657453"/>
            <a:ext cx="4927600" cy="4908447"/>
          </a:xfrm>
          <a:prstGeom prst="rect">
            <a:avLst/>
          </a:prstGeom>
          <a:solidFill>
            <a:srgbClr val="E8E8E4"/>
          </a:solidFill>
          <a:ln w="12700">
            <a:solidFill>
              <a:srgbClr val="308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>
              <a:solidFill>
                <a:srgbClr val="FDF7F0"/>
              </a:solidFill>
            </a:endParaRPr>
          </a:p>
        </p:txBody>
      </p:sp>
      <p:pic>
        <p:nvPicPr>
          <p:cNvPr id="65" name="Picture 32">
            <a:extLst>
              <a:ext uri="{FF2B5EF4-FFF2-40B4-BE49-F238E27FC236}">
                <a16:creationId xmlns:a16="http://schemas.microsoft.com/office/drawing/2014/main" id="{BF5B82E8-79BC-4EF3-858B-8D44368CA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752957" y="4350062"/>
            <a:ext cx="482529" cy="49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1">
            <a:extLst>
              <a:ext uri="{FF2B5EF4-FFF2-40B4-BE49-F238E27FC236}">
                <a16:creationId xmlns:a16="http://schemas.microsoft.com/office/drawing/2014/main" id="{D61E339F-DFCD-42DC-B345-BA7A098F2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300" y="2135293"/>
            <a:ext cx="4831841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sz="1400" dirty="0">
              <a:latin typeface="Roboto Medium" pitchFamily="2" charset="0"/>
              <a:cs typeface="Roboto Medium" pitchFamily="2" charset="0"/>
            </a:endParaRPr>
          </a:p>
          <a:p>
            <a:r>
              <a:rPr lang="ru-RU" altLang="ru-RU" sz="1400" dirty="0">
                <a:latin typeface="Roboto Black" panose="02000000000000000000" pitchFamily="2" charset="0"/>
                <a:ea typeface="Roboto Black" panose="02000000000000000000" pitchFamily="2" charset="0"/>
                <a:cs typeface="Roboto Medium" pitchFamily="2" charset="0"/>
              </a:rPr>
              <a:t>Оренбургский областной фонд поддержки малого предпринимательства (МКК)</a:t>
            </a:r>
          </a:p>
          <a:p>
            <a:endParaRPr lang="ru-RU" altLang="ru-RU" sz="1400" b="1" dirty="0">
              <a:latin typeface="Roboto Black" panose="02000000000000000000" pitchFamily="2" charset="0"/>
              <a:ea typeface="Roboto Black" panose="02000000000000000000" pitchFamily="2" charset="0"/>
              <a:cs typeface="Roboto Medium" pitchFamily="2" charset="0"/>
            </a:endParaRPr>
          </a:p>
          <a:p>
            <a:pPr marL="198000" indent="-19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8 (3532)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99-89-40,</a:t>
            </a:r>
            <a:r>
              <a:rPr lang="en-US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 99-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89</a:t>
            </a:r>
            <a:r>
              <a:rPr lang="en-US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-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39</a:t>
            </a:r>
            <a:r>
              <a:rPr lang="en-US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 </a:t>
            </a:r>
          </a:p>
          <a:p>
            <a:pPr marL="198000" indent="-19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  <a:hlinkClick r:id="rId3"/>
              </a:rPr>
              <a:t>www.orenfund.ru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 </a:t>
            </a:r>
          </a:p>
          <a:p>
            <a:pPr marL="198000" marR="0" lvl="0" indent="-19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" pitchFamily="2" charset="0"/>
                <a:cs typeface="Roboto" pitchFamily="2" charset="0"/>
              </a:rPr>
              <a:t>460058, г. Оренбург, ул. Донецкая, д. 4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2B2D3A"/>
              </a:solidFill>
              <a:effectLst/>
              <a:uLnTx/>
              <a:uFillTx/>
              <a:latin typeface="Roboto" pitchFamily="2" charset="0"/>
              <a:cs typeface="Roboto" pitchFamily="2" charset="0"/>
            </a:endParaRPr>
          </a:p>
          <a:p>
            <a:pPr>
              <a:spcAft>
                <a:spcPts val="600"/>
              </a:spcAft>
            </a:pPr>
            <a:endParaRPr lang="ru-RU" altLang="ru-RU" sz="1400" dirty="0">
              <a:latin typeface="Roboto Medium" pitchFamily="2" charset="0"/>
              <a:cs typeface="Roboto Medium" pitchFamily="2" charset="0"/>
            </a:endParaRPr>
          </a:p>
        </p:txBody>
      </p:sp>
      <p:pic>
        <p:nvPicPr>
          <p:cNvPr id="100" name="Picture 32">
            <a:extLst>
              <a:ext uri="{FF2B5EF4-FFF2-40B4-BE49-F238E27FC236}">
                <a16:creationId xmlns:a16="http://schemas.microsoft.com/office/drawing/2014/main" id="{1C5D482E-911F-47AD-8AD0-795BC74B17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022453" y="961641"/>
            <a:ext cx="335409" cy="492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4">
            <a:extLst>
              <a:ext uri="{FF2B5EF4-FFF2-40B4-BE49-F238E27FC236}">
                <a16:creationId xmlns:a16="http://schemas.microsoft.com/office/drawing/2014/main" id="{758F146A-7E2B-4F70-B452-71C498807DF5}"/>
              </a:ext>
            </a:extLst>
          </p:cNvPr>
          <p:cNvSpPr/>
          <p:nvPr/>
        </p:nvSpPr>
        <p:spPr bwMode="auto">
          <a:xfrm>
            <a:off x="825500" y="1657453"/>
            <a:ext cx="4929187" cy="1600143"/>
          </a:xfrm>
          <a:prstGeom prst="rect">
            <a:avLst/>
          </a:prstGeom>
          <a:solidFill>
            <a:srgbClr val="E8E8E4"/>
          </a:solidFill>
          <a:ln w="12700">
            <a:solidFill>
              <a:srgbClr val="308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>
              <a:solidFill>
                <a:srgbClr val="FDF7F0"/>
              </a:solidFill>
            </a:endParaRPr>
          </a:p>
        </p:txBody>
      </p:sp>
      <p:sp>
        <p:nvSpPr>
          <p:cNvPr id="9218" name="Title 4">
            <a:extLst>
              <a:ext uri="{FF2B5EF4-FFF2-40B4-BE49-F238E27FC236}">
                <a16:creationId xmlns:a16="http://schemas.microsoft.com/office/drawing/2014/main" id="{185D2321-4C67-4499-826B-032A80C2A536}"/>
              </a:ext>
            </a:extLst>
          </p:cNvPr>
          <p:cNvSpPr txBox="1">
            <a:spLocks/>
          </p:cNvSpPr>
          <p:nvPr/>
        </p:nvSpPr>
        <p:spPr bwMode="auto">
          <a:xfrm>
            <a:off x="692150" y="925707"/>
            <a:ext cx="51958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4000" dirty="0">
                <a:latin typeface="Roboto Black" pitchFamily="2" charset="0"/>
                <a:cs typeface="Roboto Black" pitchFamily="2" charset="0"/>
              </a:rPr>
              <a:t>Основные условия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41DCE9-BDA2-4AA7-9304-B73E7D2675A3}"/>
              </a:ext>
            </a:extLst>
          </p:cNvPr>
          <p:cNvSpPr txBox="1"/>
          <p:nvPr/>
        </p:nvSpPr>
        <p:spPr>
          <a:xfrm>
            <a:off x="693063" y="627893"/>
            <a:ext cx="39581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alpha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НАПРАВЛЕНИЯ ГОСПОДДЕРЖКИ</a:t>
            </a:r>
            <a:endParaRPr lang="en-US" b="1" dirty="0">
              <a:solidFill>
                <a:schemeClr val="tx1">
                  <a:alpha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51" name="TextBox 12">
            <a:extLst>
              <a:ext uri="{FF2B5EF4-FFF2-40B4-BE49-F238E27FC236}">
                <a16:creationId xmlns:a16="http://schemas.microsoft.com/office/drawing/2014/main" id="{51E00DD4-3CFE-43B2-A39E-015644C31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809" y="2186193"/>
            <a:ext cx="47627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6850" indent="-19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98000" indent="-1980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Roboto" pitchFamily="2" charset="0"/>
                <a:cs typeface="Roboto" pitchFamily="2" charset="0"/>
              </a:rPr>
              <a:t>Юридические лица (субъекты малого и среднего предпринимательства)</a:t>
            </a:r>
          </a:p>
          <a:p>
            <a:pPr marL="198000" indent="-1980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Roboto" pitchFamily="2" charset="0"/>
                <a:cs typeface="Roboto" pitchFamily="2" charset="0"/>
              </a:rPr>
              <a:t>Индивидуальные предприниматели</a:t>
            </a:r>
          </a:p>
          <a:p>
            <a:pPr marL="198000" indent="-1980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Roboto" pitchFamily="2" charset="0"/>
                <a:cs typeface="Roboto" pitchFamily="2" charset="0"/>
              </a:rPr>
              <a:t>Самозанятые  граждане</a:t>
            </a:r>
          </a:p>
        </p:txBody>
      </p:sp>
      <p:sp>
        <p:nvSpPr>
          <p:cNvPr id="9253" name="Прямоугольник 112">
            <a:extLst>
              <a:ext uri="{FF2B5EF4-FFF2-40B4-BE49-F238E27FC236}">
                <a16:creationId xmlns:a16="http://schemas.microsoft.com/office/drawing/2014/main" id="{B412BA4B-E197-45EC-9850-155CF064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66" y="2242991"/>
            <a:ext cx="4360720" cy="12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sz="1000" dirty="0">
              <a:solidFill>
                <a:srgbClr val="2B2D3A"/>
              </a:solidFill>
              <a:latin typeface="Roboto Light" pitchFamily="2" charset="0"/>
              <a:cs typeface="Roboto Light" pitchFamily="2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BF743F6-05C9-4C37-916A-B01B254E6E18}"/>
              </a:ext>
            </a:extLst>
          </p:cNvPr>
          <p:cNvSpPr txBox="1">
            <a:spLocks/>
          </p:cNvSpPr>
          <p:nvPr/>
        </p:nvSpPr>
        <p:spPr bwMode="auto">
          <a:xfrm>
            <a:off x="1257313" y="-44070"/>
            <a:ext cx="9247175" cy="6222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2E6376">
                    <a:alpha val="10000"/>
                  </a:srgb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УСЛОВИЯ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E243B074-195B-4D13-BE9A-B8731AD56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37" y="4221192"/>
            <a:ext cx="4781666" cy="282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6850" indent="-19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Roboto" pitchFamily="2" charset="0"/>
                <a:cs typeface="Roboto" pitchFamily="2" charset="0"/>
              </a:rPr>
              <a:t>Отсутствует отрицательная кредитная история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Roboto" pitchFamily="2" charset="0"/>
                <a:cs typeface="Roboto" pitchFamily="2" charset="0"/>
              </a:rPr>
              <a:t>Имеет возможность в срок и в полном размере возвратить микрозайм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Roboto" pitchFamily="2" charset="0"/>
                <a:cs typeface="Roboto" pitchFamily="2" charset="0"/>
              </a:rPr>
              <a:t>Не находится в процессе реорганизации, ликвидации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Roboto" pitchFamily="2" charset="0"/>
                <a:cs typeface="Roboto" pitchFamily="2" charset="0"/>
              </a:rPr>
              <a:t>Не является иностранным юридическим лицом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Roboto" pitchFamily="2" charset="0"/>
                <a:cs typeface="Roboto" pitchFamily="2" charset="0"/>
              </a:rPr>
              <a:t>Является субъектом МСП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Roboto" pitchFamily="2" charset="0"/>
                <a:cs typeface="Roboto" pitchFamily="2" charset="0"/>
              </a:rPr>
              <a:t>Представил необходимые достоверные сведения и документы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ru-RU" altLang="ru-RU" sz="1400" dirty="0">
              <a:latin typeface="Roboto" pitchFamily="2" charset="0"/>
              <a:cs typeface="Roboto" pitchFamily="2" charset="0"/>
            </a:endParaRP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ru-RU" altLang="ru-RU" sz="1400" dirty="0">
              <a:latin typeface="Roboto" pitchFamily="2" charset="0"/>
              <a:cs typeface="Roboto" pitchFamily="2" charset="0"/>
            </a:endParaRPr>
          </a:p>
        </p:txBody>
      </p:sp>
      <p:sp>
        <p:nvSpPr>
          <p:cNvPr id="81" name="Title 4">
            <a:extLst>
              <a:ext uri="{FF2B5EF4-FFF2-40B4-BE49-F238E27FC236}">
                <a16:creationId xmlns:a16="http://schemas.microsoft.com/office/drawing/2014/main" id="{E1124E5B-EE3A-4C56-9EBF-ED37BF4D25BE}"/>
              </a:ext>
            </a:extLst>
          </p:cNvPr>
          <p:cNvSpPr txBox="1">
            <a:spLocks/>
          </p:cNvSpPr>
          <p:nvPr/>
        </p:nvSpPr>
        <p:spPr bwMode="auto">
          <a:xfrm>
            <a:off x="1443975" y="1788068"/>
            <a:ext cx="3047080" cy="31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 dirty="0">
                <a:latin typeface="Roboto Black" pitchFamily="2" charset="0"/>
                <a:cs typeface="Roboto Black" pitchFamily="2" charset="0"/>
              </a:rPr>
              <a:t>Кто может получить</a:t>
            </a:r>
          </a:p>
        </p:txBody>
      </p:sp>
      <p:sp>
        <p:nvSpPr>
          <p:cNvPr id="87" name="Title 4">
            <a:extLst>
              <a:ext uri="{FF2B5EF4-FFF2-40B4-BE49-F238E27FC236}">
                <a16:creationId xmlns:a16="http://schemas.microsoft.com/office/drawing/2014/main" id="{203D9C47-8DAC-4ED4-B692-264F951DBB58}"/>
              </a:ext>
            </a:extLst>
          </p:cNvPr>
          <p:cNvSpPr txBox="1">
            <a:spLocks/>
          </p:cNvSpPr>
          <p:nvPr/>
        </p:nvSpPr>
        <p:spPr bwMode="auto">
          <a:xfrm>
            <a:off x="1532864" y="3780868"/>
            <a:ext cx="3797116" cy="284900"/>
          </a:xfrm>
          <a:prstGeom prst="rect">
            <a:avLst/>
          </a:prstGeom>
          <a:solidFill>
            <a:srgbClr val="E8E8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 dirty="0">
                <a:latin typeface="Roboto Black" pitchFamily="2" charset="0"/>
                <a:cs typeface="Roboto Black" pitchFamily="2" charset="0"/>
              </a:rPr>
              <a:t>Требования к получателю</a:t>
            </a:r>
          </a:p>
        </p:txBody>
      </p:sp>
      <p:sp>
        <p:nvSpPr>
          <p:cNvPr id="89" name="Title 4">
            <a:extLst>
              <a:ext uri="{FF2B5EF4-FFF2-40B4-BE49-F238E27FC236}">
                <a16:creationId xmlns:a16="http://schemas.microsoft.com/office/drawing/2014/main" id="{1F523D4A-B7D9-4E4C-8612-ACA09752E328}"/>
              </a:ext>
            </a:extLst>
          </p:cNvPr>
          <p:cNvSpPr txBox="1">
            <a:spLocks/>
          </p:cNvSpPr>
          <p:nvPr/>
        </p:nvSpPr>
        <p:spPr bwMode="auto">
          <a:xfrm>
            <a:off x="7123020" y="1823370"/>
            <a:ext cx="3838575" cy="27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 dirty="0">
                <a:latin typeface="Roboto Black" pitchFamily="2" charset="0"/>
                <a:cs typeface="Roboto Black" pitchFamily="2" charset="0"/>
              </a:rPr>
              <a:t>Куда обратиться</a:t>
            </a: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E5D354BC-FC99-40D3-9C9F-9BF53A7AB902}"/>
              </a:ext>
            </a:extLst>
          </p:cNvPr>
          <p:cNvGrpSpPr/>
          <p:nvPr/>
        </p:nvGrpSpPr>
        <p:grpSpPr>
          <a:xfrm>
            <a:off x="963684" y="3799376"/>
            <a:ext cx="439450" cy="521173"/>
            <a:chOff x="1064889" y="2509627"/>
            <a:chExt cx="439450" cy="521173"/>
          </a:xfrm>
        </p:grpSpPr>
        <p:sp>
          <p:nvSpPr>
            <p:cNvPr id="91" name="Блок-схема: узел 90">
              <a:extLst>
                <a:ext uri="{FF2B5EF4-FFF2-40B4-BE49-F238E27FC236}">
                  <a16:creationId xmlns:a16="http://schemas.microsoft.com/office/drawing/2014/main" id="{C1420ED1-70A3-46C0-8644-5C3AC3A02E01}"/>
                </a:ext>
              </a:extLst>
            </p:cNvPr>
            <p:cNvSpPr/>
            <p:nvPr/>
          </p:nvSpPr>
          <p:spPr>
            <a:xfrm>
              <a:off x="1064889" y="2633925"/>
              <a:ext cx="396875" cy="396875"/>
            </a:xfrm>
            <a:prstGeom prst="flowChartConnector">
              <a:avLst/>
            </a:prstGeom>
            <a:solidFill>
              <a:srgbClr val="BFD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grpSp>
          <p:nvGrpSpPr>
            <p:cNvPr id="92" name="Рисунок 9">
              <a:extLst>
                <a:ext uri="{FF2B5EF4-FFF2-40B4-BE49-F238E27FC236}">
                  <a16:creationId xmlns:a16="http://schemas.microsoft.com/office/drawing/2014/main" id="{B929AEC3-5715-47D4-B0A0-432A1264D1CA}"/>
                </a:ext>
              </a:extLst>
            </p:cNvPr>
            <p:cNvGrpSpPr/>
            <p:nvPr/>
          </p:nvGrpSpPr>
          <p:grpSpPr>
            <a:xfrm>
              <a:off x="1180339" y="2509627"/>
              <a:ext cx="324000" cy="432000"/>
              <a:chOff x="10376344" y="1513117"/>
              <a:chExt cx="298687" cy="432000"/>
            </a:xfrm>
          </p:grpSpPr>
          <p:grpSp>
            <p:nvGrpSpPr>
              <p:cNvPr id="93" name="Рисунок 9">
                <a:extLst>
                  <a:ext uri="{FF2B5EF4-FFF2-40B4-BE49-F238E27FC236}">
                    <a16:creationId xmlns:a16="http://schemas.microsoft.com/office/drawing/2014/main" id="{BC486A61-A64A-4D68-BB1D-40E14228E77F}"/>
                  </a:ext>
                </a:extLst>
              </p:cNvPr>
              <p:cNvGrpSpPr/>
              <p:nvPr/>
            </p:nvGrpSpPr>
            <p:grpSpPr>
              <a:xfrm>
                <a:off x="10443842" y="1539189"/>
                <a:ext cx="163689" cy="310543"/>
                <a:chOff x="10443842" y="1539189"/>
                <a:chExt cx="163689" cy="310543"/>
              </a:xfrm>
            </p:grpSpPr>
            <p:sp>
              <p:nvSpPr>
                <p:cNvPr id="109" name="Полилиния: фигура 108">
                  <a:extLst>
                    <a:ext uri="{FF2B5EF4-FFF2-40B4-BE49-F238E27FC236}">
                      <a16:creationId xmlns:a16="http://schemas.microsoft.com/office/drawing/2014/main" id="{C2F047A6-2279-4EA4-9FC0-465279FB56D5}"/>
                    </a:ext>
                  </a:extLst>
                </p:cNvPr>
                <p:cNvSpPr/>
                <p:nvPr/>
              </p:nvSpPr>
              <p:spPr>
                <a:xfrm>
                  <a:off x="10501114" y="1539189"/>
                  <a:ext cx="49146" cy="49146"/>
                </a:xfrm>
                <a:custGeom>
                  <a:avLst/>
                  <a:gdLst>
                    <a:gd name="connsiteX0" fmla="*/ 43240 w 49146"/>
                    <a:gd name="connsiteY0" fmla="*/ 18667 h 49146"/>
                    <a:gd name="connsiteX1" fmla="*/ 30480 w 49146"/>
                    <a:gd name="connsiteY1" fmla="*/ 18667 h 49146"/>
                    <a:gd name="connsiteX2" fmla="*/ 30480 w 49146"/>
                    <a:gd name="connsiteY2" fmla="*/ 5906 h 49146"/>
                    <a:gd name="connsiteX3" fmla="*/ 24573 w 49146"/>
                    <a:gd name="connsiteY3" fmla="*/ 0 h 49146"/>
                    <a:gd name="connsiteX4" fmla="*/ 18667 w 49146"/>
                    <a:gd name="connsiteY4" fmla="*/ 5906 h 49146"/>
                    <a:gd name="connsiteX5" fmla="*/ 18667 w 49146"/>
                    <a:gd name="connsiteY5" fmla="*/ 18667 h 49146"/>
                    <a:gd name="connsiteX6" fmla="*/ 5906 w 49146"/>
                    <a:gd name="connsiteY6" fmla="*/ 18667 h 49146"/>
                    <a:gd name="connsiteX7" fmla="*/ 0 w 49146"/>
                    <a:gd name="connsiteY7" fmla="*/ 24573 h 49146"/>
                    <a:gd name="connsiteX8" fmla="*/ 5906 w 49146"/>
                    <a:gd name="connsiteY8" fmla="*/ 30480 h 49146"/>
                    <a:gd name="connsiteX9" fmla="*/ 18667 w 49146"/>
                    <a:gd name="connsiteY9" fmla="*/ 30480 h 49146"/>
                    <a:gd name="connsiteX10" fmla="*/ 18667 w 49146"/>
                    <a:gd name="connsiteY10" fmla="*/ 43241 h 49146"/>
                    <a:gd name="connsiteX11" fmla="*/ 24573 w 49146"/>
                    <a:gd name="connsiteY11" fmla="*/ 49147 h 49146"/>
                    <a:gd name="connsiteX12" fmla="*/ 30480 w 49146"/>
                    <a:gd name="connsiteY12" fmla="*/ 43241 h 49146"/>
                    <a:gd name="connsiteX13" fmla="*/ 30480 w 49146"/>
                    <a:gd name="connsiteY13" fmla="*/ 30480 h 49146"/>
                    <a:gd name="connsiteX14" fmla="*/ 43240 w 49146"/>
                    <a:gd name="connsiteY14" fmla="*/ 30480 h 49146"/>
                    <a:gd name="connsiteX15" fmla="*/ 49147 w 49146"/>
                    <a:gd name="connsiteY15" fmla="*/ 24573 h 49146"/>
                    <a:gd name="connsiteX16" fmla="*/ 43240 w 49146"/>
                    <a:gd name="connsiteY16" fmla="*/ 18667 h 4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9146" h="49146">
                      <a:moveTo>
                        <a:pt x="43240" y="18667"/>
                      </a:moveTo>
                      <a:lnTo>
                        <a:pt x="30480" y="18667"/>
                      </a:lnTo>
                      <a:lnTo>
                        <a:pt x="30480" y="5906"/>
                      </a:lnTo>
                      <a:cubicBezTo>
                        <a:pt x="30480" y="2644"/>
                        <a:pt x="27835" y="0"/>
                        <a:pt x="24573" y="0"/>
                      </a:cubicBezTo>
                      <a:cubicBezTo>
                        <a:pt x="21311" y="0"/>
                        <a:pt x="18667" y="2644"/>
                        <a:pt x="18667" y="5906"/>
                      </a:cubicBezTo>
                      <a:lnTo>
                        <a:pt x="18667" y="18667"/>
                      </a:lnTo>
                      <a:lnTo>
                        <a:pt x="5906" y="18667"/>
                      </a:lnTo>
                      <a:cubicBezTo>
                        <a:pt x="2644" y="18667"/>
                        <a:pt x="0" y="21311"/>
                        <a:pt x="0" y="24573"/>
                      </a:cubicBezTo>
                      <a:cubicBezTo>
                        <a:pt x="0" y="27835"/>
                        <a:pt x="2644" y="30480"/>
                        <a:pt x="5906" y="30480"/>
                      </a:cubicBezTo>
                      <a:lnTo>
                        <a:pt x="18667" y="30480"/>
                      </a:lnTo>
                      <a:lnTo>
                        <a:pt x="18667" y="43241"/>
                      </a:lnTo>
                      <a:cubicBezTo>
                        <a:pt x="18667" y="46502"/>
                        <a:pt x="21311" y="49147"/>
                        <a:pt x="24573" y="49147"/>
                      </a:cubicBezTo>
                      <a:cubicBezTo>
                        <a:pt x="27835" y="49147"/>
                        <a:pt x="30480" y="46502"/>
                        <a:pt x="30480" y="43241"/>
                      </a:cubicBezTo>
                      <a:lnTo>
                        <a:pt x="30480" y="30480"/>
                      </a:lnTo>
                      <a:lnTo>
                        <a:pt x="43240" y="30480"/>
                      </a:lnTo>
                      <a:cubicBezTo>
                        <a:pt x="46502" y="30480"/>
                        <a:pt x="49147" y="27835"/>
                        <a:pt x="49147" y="24573"/>
                      </a:cubicBezTo>
                      <a:cubicBezTo>
                        <a:pt x="49147" y="21311"/>
                        <a:pt x="46502" y="18667"/>
                        <a:pt x="43240" y="18667"/>
                      </a:cubicBezTo>
                      <a:close/>
                    </a:path>
                  </a:pathLst>
                </a:custGeom>
                <a:solidFill>
                  <a:srgbClr val="52DDDC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0" name="Полилиния: фигура 109">
                  <a:extLst>
                    <a:ext uri="{FF2B5EF4-FFF2-40B4-BE49-F238E27FC236}">
                      <a16:creationId xmlns:a16="http://schemas.microsoft.com/office/drawing/2014/main" id="{EA48C98F-B120-49AC-AF52-5CC9EF4FD1B0}"/>
                    </a:ext>
                  </a:extLst>
                </p:cNvPr>
                <p:cNvSpPr/>
                <p:nvPr/>
              </p:nvSpPr>
              <p:spPr>
                <a:xfrm>
                  <a:off x="10443842" y="1664166"/>
                  <a:ext cx="61230" cy="50205"/>
                </a:xfrm>
                <a:custGeom>
                  <a:avLst/>
                  <a:gdLst>
                    <a:gd name="connsiteX0" fmla="*/ 22354 w 61230"/>
                    <a:gd name="connsiteY0" fmla="*/ 50206 h 50205"/>
                    <a:gd name="connsiteX1" fmla="*/ 18541 w 61230"/>
                    <a:gd name="connsiteY1" fmla="*/ 48808 h 50205"/>
                    <a:gd name="connsiteX2" fmla="*/ 2091 w 61230"/>
                    <a:gd name="connsiteY2" fmla="*/ 34887 h 50205"/>
                    <a:gd name="connsiteX3" fmla="*/ 1399 w 61230"/>
                    <a:gd name="connsiteY3" fmla="*/ 26560 h 50205"/>
                    <a:gd name="connsiteX4" fmla="*/ 9725 w 61230"/>
                    <a:gd name="connsiteY4" fmla="*/ 25869 h 50205"/>
                    <a:gd name="connsiteX5" fmla="*/ 21696 w 61230"/>
                    <a:gd name="connsiteY5" fmla="*/ 35994 h 50205"/>
                    <a:gd name="connsiteX6" fmla="*/ 50795 w 61230"/>
                    <a:gd name="connsiteY6" fmla="*/ 2115 h 50205"/>
                    <a:gd name="connsiteX7" fmla="*/ 59115 w 61230"/>
                    <a:gd name="connsiteY7" fmla="*/ 1377 h 50205"/>
                    <a:gd name="connsiteX8" fmla="*/ 59853 w 61230"/>
                    <a:gd name="connsiteY8" fmla="*/ 9698 h 50205"/>
                    <a:gd name="connsiteX9" fmla="*/ 59759 w 61230"/>
                    <a:gd name="connsiteY9" fmla="*/ 9807 h 50205"/>
                    <a:gd name="connsiteX10" fmla="*/ 26833 w 61230"/>
                    <a:gd name="connsiteY10" fmla="*/ 48147 h 50205"/>
                    <a:gd name="connsiteX11" fmla="*/ 22354 w 61230"/>
                    <a:gd name="connsiteY11" fmla="*/ 50206 h 50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230" h="50205">
                      <a:moveTo>
                        <a:pt x="22354" y="50206"/>
                      </a:moveTo>
                      <a:cubicBezTo>
                        <a:pt x="20958" y="50207"/>
                        <a:pt x="19606" y="49711"/>
                        <a:pt x="18541" y="48808"/>
                      </a:cubicBezTo>
                      <a:lnTo>
                        <a:pt x="2091" y="34887"/>
                      </a:lnTo>
                      <a:cubicBezTo>
                        <a:pt x="-400" y="32778"/>
                        <a:pt x="-709" y="29051"/>
                        <a:pt x="1399" y="26560"/>
                      </a:cubicBezTo>
                      <a:cubicBezTo>
                        <a:pt x="3507" y="24070"/>
                        <a:pt x="7235" y="23760"/>
                        <a:pt x="9725" y="25869"/>
                      </a:cubicBezTo>
                      <a:lnTo>
                        <a:pt x="21696" y="35994"/>
                      </a:lnTo>
                      <a:lnTo>
                        <a:pt x="50795" y="2115"/>
                      </a:lnTo>
                      <a:cubicBezTo>
                        <a:pt x="52889" y="-386"/>
                        <a:pt x="56614" y="-716"/>
                        <a:pt x="59115" y="1377"/>
                      </a:cubicBezTo>
                      <a:cubicBezTo>
                        <a:pt x="61617" y="3471"/>
                        <a:pt x="61947" y="7196"/>
                        <a:pt x="59853" y="9698"/>
                      </a:cubicBezTo>
                      <a:cubicBezTo>
                        <a:pt x="59822" y="9734"/>
                        <a:pt x="59791" y="9771"/>
                        <a:pt x="59759" y="9807"/>
                      </a:cubicBezTo>
                      <a:lnTo>
                        <a:pt x="26833" y="48147"/>
                      </a:lnTo>
                      <a:cubicBezTo>
                        <a:pt x="25712" y="49454"/>
                        <a:pt x="24076" y="50206"/>
                        <a:pt x="22354" y="50206"/>
                      </a:cubicBezTo>
                      <a:close/>
                    </a:path>
                  </a:pathLst>
                </a:custGeom>
                <a:solidFill>
                  <a:srgbClr val="52DDDC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1" name="Полилиния: фигура 110">
                  <a:extLst>
                    <a:ext uri="{FF2B5EF4-FFF2-40B4-BE49-F238E27FC236}">
                      <a16:creationId xmlns:a16="http://schemas.microsoft.com/office/drawing/2014/main" id="{10147E3E-669C-49C8-8009-89712C56E7C6}"/>
                    </a:ext>
                  </a:extLst>
                </p:cNvPr>
                <p:cNvSpPr/>
                <p:nvPr/>
              </p:nvSpPr>
              <p:spPr>
                <a:xfrm>
                  <a:off x="10519781" y="1670126"/>
                  <a:ext cx="87750" cy="11812"/>
                </a:xfrm>
                <a:custGeom>
                  <a:avLst/>
                  <a:gdLst>
                    <a:gd name="connsiteX0" fmla="*/ 81844 w 87750"/>
                    <a:gd name="connsiteY0" fmla="*/ 11813 h 11812"/>
                    <a:gd name="connsiteX1" fmla="*/ 5906 w 87750"/>
                    <a:gd name="connsiteY1" fmla="*/ 11813 h 11812"/>
                    <a:gd name="connsiteX2" fmla="*/ 0 w 87750"/>
                    <a:gd name="connsiteY2" fmla="*/ 5906 h 11812"/>
                    <a:gd name="connsiteX3" fmla="*/ 5906 w 87750"/>
                    <a:gd name="connsiteY3" fmla="*/ 0 h 11812"/>
                    <a:gd name="connsiteX4" fmla="*/ 81844 w 87750"/>
                    <a:gd name="connsiteY4" fmla="*/ 0 h 11812"/>
                    <a:gd name="connsiteX5" fmla="*/ 87750 w 87750"/>
                    <a:gd name="connsiteY5" fmla="*/ 5906 h 11812"/>
                    <a:gd name="connsiteX6" fmla="*/ 81844 w 87750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750" h="11812">
                      <a:moveTo>
                        <a:pt x="81844" y="11813"/>
                      </a:moveTo>
                      <a:lnTo>
                        <a:pt x="5906" y="11813"/>
                      </a:lnTo>
                      <a:cubicBezTo>
                        <a:pt x="2644" y="11813"/>
                        <a:pt x="0" y="9168"/>
                        <a:pt x="0" y="5906"/>
                      </a:cubicBezTo>
                      <a:cubicBezTo>
                        <a:pt x="0" y="2644"/>
                        <a:pt x="2644" y="0"/>
                        <a:pt x="5906" y="0"/>
                      </a:cubicBezTo>
                      <a:lnTo>
                        <a:pt x="81844" y="0"/>
                      </a:lnTo>
                      <a:cubicBezTo>
                        <a:pt x="85106" y="0"/>
                        <a:pt x="87750" y="2644"/>
                        <a:pt x="87750" y="5906"/>
                      </a:cubicBezTo>
                      <a:cubicBezTo>
                        <a:pt x="87750" y="9168"/>
                        <a:pt x="85106" y="11813"/>
                        <a:pt x="81844" y="11813"/>
                      </a:cubicBezTo>
                      <a:close/>
                    </a:path>
                  </a:pathLst>
                </a:custGeom>
                <a:solidFill>
                  <a:srgbClr val="B4D2D7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2" name="Полилиния: фигура 111">
                  <a:extLst>
                    <a:ext uri="{FF2B5EF4-FFF2-40B4-BE49-F238E27FC236}">
                      <a16:creationId xmlns:a16="http://schemas.microsoft.com/office/drawing/2014/main" id="{BAE3E99F-74E8-4320-9A4F-C068196F7FEC}"/>
                    </a:ext>
                  </a:extLst>
                </p:cNvPr>
                <p:cNvSpPr/>
                <p:nvPr/>
              </p:nvSpPr>
              <p:spPr>
                <a:xfrm>
                  <a:off x="10519781" y="1696657"/>
                  <a:ext cx="63281" cy="11812"/>
                </a:xfrm>
                <a:custGeom>
                  <a:avLst/>
                  <a:gdLst>
                    <a:gd name="connsiteX0" fmla="*/ 57375 w 63281"/>
                    <a:gd name="connsiteY0" fmla="*/ 11813 h 11812"/>
                    <a:gd name="connsiteX1" fmla="*/ 5906 w 63281"/>
                    <a:gd name="connsiteY1" fmla="*/ 11813 h 11812"/>
                    <a:gd name="connsiteX2" fmla="*/ 0 w 63281"/>
                    <a:gd name="connsiteY2" fmla="*/ 5906 h 11812"/>
                    <a:gd name="connsiteX3" fmla="*/ 5906 w 63281"/>
                    <a:gd name="connsiteY3" fmla="*/ 0 h 11812"/>
                    <a:gd name="connsiteX4" fmla="*/ 57375 w 63281"/>
                    <a:gd name="connsiteY4" fmla="*/ 0 h 11812"/>
                    <a:gd name="connsiteX5" fmla="*/ 63281 w 63281"/>
                    <a:gd name="connsiteY5" fmla="*/ 5906 h 11812"/>
                    <a:gd name="connsiteX6" fmla="*/ 57375 w 63281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281" h="11812">
                      <a:moveTo>
                        <a:pt x="57375" y="11813"/>
                      </a:moveTo>
                      <a:lnTo>
                        <a:pt x="5906" y="11813"/>
                      </a:lnTo>
                      <a:cubicBezTo>
                        <a:pt x="2644" y="11813"/>
                        <a:pt x="0" y="9168"/>
                        <a:pt x="0" y="5906"/>
                      </a:cubicBezTo>
                      <a:cubicBezTo>
                        <a:pt x="0" y="2644"/>
                        <a:pt x="2644" y="0"/>
                        <a:pt x="5906" y="0"/>
                      </a:cubicBezTo>
                      <a:lnTo>
                        <a:pt x="57375" y="0"/>
                      </a:lnTo>
                      <a:cubicBezTo>
                        <a:pt x="60637" y="0"/>
                        <a:pt x="63281" y="2644"/>
                        <a:pt x="63281" y="5906"/>
                      </a:cubicBezTo>
                      <a:cubicBezTo>
                        <a:pt x="63281" y="9168"/>
                        <a:pt x="60637" y="11813"/>
                        <a:pt x="57375" y="11813"/>
                      </a:cubicBezTo>
                      <a:close/>
                    </a:path>
                  </a:pathLst>
                </a:custGeom>
                <a:solidFill>
                  <a:srgbClr val="B4D2D7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3" name="Полилиния: фигура 112">
                  <a:extLst>
                    <a:ext uri="{FF2B5EF4-FFF2-40B4-BE49-F238E27FC236}">
                      <a16:creationId xmlns:a16="http://schemas.microsoft.com/office/drawing/2014/main" id="{E3BCA3EF-9EBE-4D91-9EEE-ECA7FBF27E21}"/>
                    </a:ext>
                  </a:extLst>
                </p:cNvPr>
                <p:cNvSpPr/>
                <p:nvPr/>
              </p:nvSpPr>
              <p:spPr>
                <a:xfrm>
                  <a:off x="10443842" y="1731901"/>
                  <a:ext cx="61184" cy="50153"/>
                </a:xfrm>
                <a:custGeom>
                  <a:avLst/>
                  <a:gdLst>
                    <a:gd name="connsiteX0" fmla="*/ 22354 w 61184"/>
                    <a:gd name="connsiteY0" fmla="*/ 50153 h 50153"/>
                    <a:gd name="connsiteX1" fmla="*/ 18541 w 61184"/>
                    <a:gd name="connsiteY1" fmla="*/ 48756 h 50153"/>
                    <a:gd name="connsiteX2" fmla="*/ 2091 w 61184"/>
                    <a:gd name="connsiteY2" fmla="*/ 34834 h 50153"/>
                    <a:gd name="connsiteX3" fmla="*/ 1399 w 61184"/>
                    <a:gd name="connsiteY3" fmla="*/ 26508 h 50153"/>
                    <a:gd name="connsiteX4" fmla="*/ 9725 w 61184"/>
                    <a:gd name="connsiteY4" fmla="*/ 25816 h 50153"/>
                    <a:gd name="connsiteX5" fmla="*/ 21696 w 61184"/>
                    <a:gd name="connsiteY5" fmla="*/ 35941 h 50153"/>
                    <a:gd name="connsiteX6" fmla="*/ 50795 w 61184"/>
                    <a:gd name="connsiteY6" fmla="*/ 2060 h 50153"/>
                    <a:gd name="connsiteX7" fmla="*/ 59125 w 61184"/>
                    <a:gd name="connsiteY7" fmla="*/ 1425 h 50153"/>
                    <a:gd name="connsiteX8" fmla="*/ 59759 w 61184"/>
                    <a:gd name="connsiteY8" fmla="*/ 9755 h 50153"/>
                    <a:gd name="connsiteX9" fmla="*/ 26833 w 61184"/>
                    <a:gd name="connsiteY9" fmla="*/ 48091 h 50153"/>
                    <a:gd name="connsiteX10" fmla="*/ 22354 w 61184"/>
                    <a:gd name="connsiteY10" fmla="*/ 50153 h 50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184" h="50153">
                      <a:moveTo>
                        <a:pt x="22354" y="50153"/>
                      </a:moveTo>
                      <a:cubicBezTo>
                        <a:pt x="20958" y="50154"/>
                        <a:pt x="19606" y="49659"/>
                        <a:pt x="18541" y="48756"/>
                      </a:cubicBezTo>
                      <a:lnTo>
                        <a:pt x="2091" y="34834"/>
                      </a:lnTo>
                      <a:cubicBezTo>
                        <a:pt x="-400" y="32726"/>
                        <a:pt x="-709" y="28998"/>
                        <a:pt x="1399" y="26508"/>
                      </a:cubicBezTo>
                      <a:cubicBezTo>
                        <a:pt x="3507" y="24018"/>
                        <a:pt x="7235" y="23708"/>
                        <a:pt x="9725" y="25816"/>
                      </a:cubicBezTo>
                      <a:lnTo>
                        <a:pt x="21696" y="35941"/>
                      </a:lnTo>
                      <a:lnTo>
                        <a:pt x="50795" y="2060"/>
                      </a:lnTo>
                      <a:cubicBezTo>
                        <a:pt x="52920" y="-416"/>
                        <a:pt x="56650" y="-700"/>
                        <a:pt x="59125" y="1425"/>
                      </a:cubicBezTo>
                      <a:cubicBezTo>
                        <a:pt x="61600" y="3550"/>
                        <a:pt x="61884" y="7279"/>
                        <a:pt x="59759" y="9755"/>
                      </a:cubicBezTo>
                      <a:lnTo>
                        <a:pt x="26833" y="48091"/>
                      </a:lnTo>
                      <a:cubicBezTo>
                        <a:pt x="25713" y="49400"/>
                        <a:pt x="24077" y="50154"/>
                        <a:pt x="22354" y="50153"/>
                      </a:cubicBezTo>
                      <a:close/>
                    </a:path>
                  </a:pathLst>
                </a:custGeom>
                <a:solidFill>
                  <a:srgbClr val="52DDDC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4" name="Полилиния: фигура 113">
                  <a:extLst>
                    <a:ext uri="{FF2B5EF4-FFF2-40B4-BE49-F238E27FC236}">
                      <a16:creationId xmlns:a16="http://schemas.microsoft.com/office/drawing/2014/main" id="{92262B5F-E440-4963-9403-D8EC6BB869B3}"/>
                    </a:ext>
                  </a:extLst>
                </p:cNvPr>
                <p:cNvSpPr/>
                <p:nvPr/>
              </p:nvSpPr>
              <p:spPr>
                <a:xfrm>
                  <a:off x="10519781" y="1737805"/>
                  <a:ext cx="87750" cy="11812"/>
                </a:xfrm>
                <a:custGeom>
                  <a:avLst/>
                  <a:gdLst>
                    <a:gd name="connsiteX0" fmla="*/ 81844 w 87750"/>
                    <a:gd name="connsiteY0" fmla="*/ 11813 h 11812"/>
                    <a:gd name="connsiteX1" fmla="*/ 5906 w 87750"/>
                    <a:gd name="connsiteY1" fmla="*/ 11813 h 11812"/>
                    <a:gd name="connsiteX2" fmla="*/ 0 w 87750"/>
                    <a:gd name="connsiteY2" fmla="*/ 5906 h 11812"/>
                    <a:gd name="connsiteX3" fmla="*/ 5906 w 87750"/>
                    <a:gd name="connsiteY3" fmla="*/ 0 h 11812"/>
                    <a:gd name="connsiteX4" fmla="*/ 81844 w 87750"/>
                    <a:gd name="connsiteY4" fmla="*/ 0 h 11812"/>
                    <a:gd name="connsiteX5" fmla="*/ 87750 w 87750"/>
                    <a:gd name="connsiteY5" fmla="*/ 5906 h 11812"/>
                    <a:gd name="connsiteX6" fmla="*/ 81844 w 87750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750" h="11812">
                      <a:moveTo>
                        <a:pt x="81844" y="11813"/>
                      </a:moveTo>
                      <a:lnTo>
                        <a:pt x="5906" y="11813"/>
                      </a:lnTo>
                      <a:cubicBezTo>
                        <a:pt x="2644" y="11813"/>
                        <a:pt x="0" y="9168"/>
                        <a:pt x="0" y="5906"/>
                      </a:cubicBezTo>
                      <a:cubicBezTo>
                        <a:pt x="0" y="2644"/>
                        <a:pt x="2644" y="0"/>
                        <a:pt x="5906" y="0"/>
                      </a:cubicBezTo>
                      <a:lnTo>
                        <a:pt x="81844" y="0"/>
                      </a:lnTo>
                      <a:cubicBezTo>
                        <a:pt x="85106" y="0"/>
                        <a:pt x="87750" y="2644"/>
                        <a:pt x="87750" y="5906"/>
                      </a:cubicBezTo>
                      <a:cubicBezTo>
                        <a:pt x="87750" y="9168"/>
                        <a:pt x="85106" y="11813"/>
                        <a:pt x="81844" y="11813"/>
                      </a:cubicBezTo>
                      <a:close/>
                    </a:path>
                  </a:pathLst>
                </a:custGeom>
                <a:solidFill>
                  <a:srgbClr val="B4D2D7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5" name="Полилиния: фигура 114">
                  <a:extLst>
                    <a:ext uri="{FF2B5EF4-FFF2-40B4-BE49-F238E27FC236}">
                      <a16:creationId xmlns:a16="http://schemas.microsoft.com/office/drawing/2014/main" id="{9AE7ECD9-9EAD-41D0-A9A3-64454D644990}"/>
                    </a:ext>
                  </a:extLst>
                </p:cNvPr>
                <p:cNvSpPr/>
                <p:nvPr/>
              </p:nvSpPr>
              <p:spPr>
                <a:xfrm>
                  <a:off x="10519781" y="1764336"/>
                  <a:ext cx="63281" cy="11812"/>
                </a:xfrm>
                <a:custGeom>
                  <a:avLst/>
                  <a:gdLst>
                    <a:gd name="connsiteX0" fmla="*/ 57375 w 63281"/>
                    <a:gd name="connsiteY0" fmla="*/ 11813 h 11812"/>
                    <a:gd name="connsiteX1" fmla="*/ 5906 w 63281"/>
                    <a:gd name="connsiteY1" fmla="*/ 11813 h 11812"/>
                    <a:gd name="connsiteX2" fmla="*/ 0 w 63281"/>
                    <a:gd name="connsiteY2" fmla="*/ 5906 h 11812"/>
                    <a:gd name="connsiteX3" fmla="*/ 5906 w 63281"/>
                    <a:gd name="connsiteY3" fmla="*/ 0 h 11812"/>
                    <a:gd name="connsiteX4" fmla="*/ 57375 w 63281"/>
                    <a:gd name="connsiteY4" fmla="*/ 0 h 11812"/>
                    <a:gd name="connsiteX5" fmla="*/ 63281 w 63281"/>
                    <a:gd name="connsiteY5" fmla="*/ 5906 h 11812"/>
                    <a:gd name="connsiteX6" fmla="*/ 57375 w 63281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281" h="11812">
                      <a:moveTo>
                        <a:pt x="57375" y="11813"/>
                      </a:moveTo>
                      <a:lnTo>
                        <a:pt x="5906" y="11813"/>
                      </a:lnTo>
                      <a:cubicBezTo>
                        <a:pt x="2644" y="11813"/>
                        <a:pt x="0" y="9168"/>
                        <a:pt x="0" y="5906"/>
                      </a:cubicBezTo>
                      <a:cubicBezTo>
                        <a:pt x="0" y="2644"/>
                        <a:pt x="2644" y="0"/>
                        <a:pt x="5906" y="0"/>
                      </a:cubicBezTo>
                      <a:lnTo>
                        <a:pt x="57375" y="0"/>
                      </a:lnTo>
                      <a:cubicBezTo>
                        <a:pt x="60637" y="0"/>
                        <a:pt x="63281" y="2644"/>
                        <a:pt x="63281" y="5906"/>
                      </a:cubicBezTo>
                      <a:cubicBezTo>
                        <a:pt x="63281" y="9168"/>
                        <a:pt x="60637" y="11813"/>
                        <a:pt x="57375" y="11813"/>
                      </a:cubicBezTo>
                      <a:close/>
                    </a:path>
                  </a:pathLst>
                </a:custGeom>
                <a:solidFill>
                  <a:srgbClr val="B4D2D7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6" name="Полилиния: фигура 115">
                  <a:extLst>
                    <a:ext uri="{FF2B5EF4-FFF2-40B4-BE49-F238E27FC236}">
                      <a16:creationId xmlns:a16="http://schemas.microsoft.com/office/drawing/2014/main" id="{9CD86526-8395-4692-975B-3290936F7708}"/>
                    </a:ext>
                  </a:extLst>
                </p:cNvPr>
                <p:cNvSpPr/>
                <p:nvPr/>
              </p:nvSpPr>
              <p:spPr>
                <a:xfrm>
                  <a:off x="10443842" y="1799583"/>
                  <a:ext cx="61184" cy="50149"/>
                </a:xfrm>
                <a:custGeom>
                  <a:avLst/>
                  <a:gdLst>
                    <a:gd name="connsiteX0" fmla="*/ 22354 w 61184"/>
                    <a:gd name="connsiteY0" fmla="*/ 50150 h 50149"/>
                    <a:gd name="connsiteX1" fmla="*/ 18541 w 61184"/>
                    <a:gd name="connsiteY1" fmla="*/ 48753 h 50149"/>
                    <a:gd name="connsiteX2" fmla="*/ 2091 w 61184"/>
                    <a:gd name="connsiteY2" fmla="*/ 34834 h 50149"/>
                    <a:gd name="connsiteX3" fmla="*/ 1399 w 61184"/>
                    <a:gd name="connsiteY3" fmla="*/ 26508 h 50149"/>
                    <a:gd name="connsiteX4" fmla="*/ 9725 w 61184"/>
                    <a:gd name="connsiteY4" fmla="*/ 25816 h 50149"/>
                    <a:gd name="connsiteX5" fmla="*/ 21696 w 61184"/>
                    <a:gd name="connsiteY5" fmla="*/ 35941 h 50149"/>
                    <a:gd name="connsiteX6" fmla="*/ 50795 w 61184"/>
                    <a:gd name="connsiteY6" fmla="*/ 2060 h 50149"/>
                    <a:gd name="connsiteX7" fmla="*/ 59125 w 61184"/>
                    <a:gd name="connsiteY7" fmla="*/ 1425 h 50149"/>
                    <a:gd name="connsiteX8" fmla="*/ 59759 w 61184"/>
                    <a:gd name="connsiteY8" fmla="*/ 9755 h 50149"/>
                    <a:gd name="connsiteX9" fmla="*/ 26833 w 61184"/>
                    <a:gd name="connsiteY9" fmla="*/ 48091 h 50149"/>
                    <a:gd name="connsiteX10" fmla="*/ 22354 w 61184"/>
                    <a:gd name="connsiteY10" fmla="*/ 50150 h 5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184" h="50149">
                      <a:moveTo>
                        <a:pt x="22354" y="50150"/>
                      </a:moveTo>
                      <a:cubicBezTo>
                        <a:pt x="20957" y="50152"/>
                        <a:pt x="19605" y="49657"/>
                        <a:pt x="18541" y="48753"/>
                      </a:cubicBezTo>
                      <a:lnTo>
                        <a:pt x="2091" y="34834"/>
                      </a:lnTo>
                      <a:cubicBezTo>
                        <a:pt x="-400" y="32726"/>
                        <a:pt x="-709" y="28998"/>
                        <a:pt x="1399" y="26508"/>
                      </a:cubicBezTo>
                      <a:cubicBezTo>
                        <a:pt x="3507" y="24018"/>
                        <a:pt x="7235" y="23708"/>
                        <a:pt x="9725" y="25816"/>
                      </a:cubicBezTo>
                      <a:lnTo>
                        <a:pt x="21696" y="35941"/>
                      </a:lnTo>
                      <a:lnTo>
                        <a:pt x="50795" y="2060"/>
                      </a:lnTo>
                      <a:cubicBezTo>
                        <a:pt x="52920" y="-416"/>
                        <a:pt x="56650" y="-700"/>
                        <a:pt x="59125" y="1425"/>
                      </a:cubicBezTo>
                      <a:cubicBezTo>
                        <a:pt x="61600" y="3550"/>
                        <a:pt x="61884" y="7279"/>
                        <a:pt x="59759" y="9755"/>
                      </a:cubicBezTo>
                      <a:lnTo>
                        <a:pt x="26833" y="48091"/>
                      </a:lnTo>
                      <a:cubicBezTo>
                        <a:pt x="25712" y="49398"/>
                        <a:pt x="24076" y="50150"/>
                        <a:pt x="22354" y="50150"/>
                      </a:cubicBezTo>
                      <a:close/>
                    </a:path>
                  </a:pathLst>
                </a:custGeom>
                <a:solidFill>
                  <a:srgbClr val="52DDDC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8" name="Полилиния: фигура 117">
                  <a:extLst>
                    <a:ext uri="{FF2B5EF4-FFF2-40B4-BE49-F238E27FC236}">
                      <a16:creationId xmlns:a16="http://schemas.microsoft.com/office/drawing/2014/main" id="{F29976E5-6B09-4C80-9BD7-4E48181BABC5}"/>
                    </a:ext>
                  </a:extLst>
                </p:cNvPr>
                <p:cNvSpPr/>
                <p:nvPr/>
              </p:nvSpPr>
              <p:spPr>
                <a:xfrm>
                  <a:off x="10519781" y="1805487"/>
                  <a:ext cx="87750" cy="11812"/>
                </a:xfrm>
                <a:custGeom>
                  <a:avLst/>
                  <a:gdLst>
                    <a:gd name="connsiteX0" fmla="*/ 81844 w 87750"/>
                    <a:gd name="connsiteY0" fmla="*/ 11813 h 11812"/>
                    <a:gd name="connsiteX1" fmla="*/ 5906 w 87750"/>
                    <a:gd name="connsiteY1" fmla="*/ 11813 h 11812"/>
                    <a:gd name="connsiteX2" fmla="*/ 0 w 87750"/>
                    <a:gd name="connsiteY2" fmla="*/ 5906 h 11812"/>
                    <a:gd name="connsiteX3" fmla="*/ 5906 w 87750"/>
                    <a:gd name="connsiteY3" fmla="*/ 0 h 11812"/>
                    <a:gd name="connsiteX4" fmla="*/ 81844 w 87750"/>
                    <a:gd name="connsiteY4" fmla="*/ 0 h 11812"/>
                    <a:gd name="connsiteX5" fmla="*/ 87750 w 87750"/>
                    <a:gd name="connsiteY5" fmla="*/ 5906 h 11812"/>
                    <a:gd name="connsiteX6" fmla="*/ 81844 w 87750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750" h="11812">
                      <a:moveTo>
                        <a:pt x="81844" y="11813"/>
                      </a:moveTo>
                      <a:lnTo>
                        <a:pt x="5906" y="11813"/>
                      </a:lnTo>
                      <a:cubicBezTo>
                        <a:pt x="2644" y="11813"/>
                        <a:pt x="0" y="9168"/>
                        <a:pt x="0" y="5906"/>
                      </a:cubicBezTo>
                      <a:cubicBezTo>
                        <a:pt x="0" y="2644"/>
                        <a:pt x="2644" y="0"/>
                        <a:pt x="5906" y="0"/>
                      </a:cubicBezTo>
                      <a:lnTo>
                        <a:pt x="81844" y="0"/>
                      </a:lnTo>
                      <a:cubicBezTo>
                        <a:pt x="85106" y="0"/>
                        <a:pt x="87750" y="2644"/>
                        <a:pt x="87750" y="5906"/>
                      </a:cubicBezTo>
                      <a:cubicBezTo>
                        <a:pt x="87750" y="9168"/>
                        <a:pt x="85106" y="11813"/>
                        <a:pt x="81844" y="11813"/>
                      </a:cubicBezTo>
                      <a:close/>
                    </a:path>
                  </a:pathLst>
                </a:custGeom>
                <a:solidFill>
                  <a:srgbClr val="B4D2D7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20" name="Полилиния: фигура 119">
                  <a:extLst>
                    <a:ext uri="{FF2B5EF4-FFF2-40B4-BE49-F238E27FC236}">
                      <a16:creationId xmlns:a16="http://schemas.microsoft.com/office/drawing/2014/main" id="{A2F1154B-4AF4-4D5B-B3A7-FA552647B681}"/>
                    </a:ext>
                  </a:extLst>
                </p:cNvPr>
                <p:cNvSpPr/>
                <p:nvPr/>
              </p:nvSpPr>
              <p:spPr>
                <a:xfrm>
                  <a:off x="10519781" y="1832018"/>
                  <a:ext cx="63281" cy="11812"/>
                </a:xfrm>
                <a:custGeom>
                  <a:avLst/>
                  <a:gdLst>
                    <a:gd name="connsiteX0" fmla="*/ 57375 w 63281"/>
                    <a:gd name="connsiteY0" fmla="*/ 11813 h 11812"/>
                    <a:gd name="connsiteX1" fmla="*/ 5906 w 63281"/>
                    <a:gd name="connsiteY1" fmla="*/ 11813 h 11812"/>
                    <a:gd name="connsiteX2" fmla="*/ 0 w 63281"/>
                    <a:gd name="connsiteY2" fmla="*/ 5906 h 11812"/>
                    <a:gd name="connsiteX3" fmla="*/ 5906 w 63281"/>
                    <a:gd name="connsiteY3" fmla="*/ 0 h 11812"/>
                    <a:gd name="connsiteX4" fmla="*/ 57375 w 63281"/>
                    <a:gd name="connsiteY4" fmla="*/ 0 h 11812"/>
                    <a:gd name="connsiteX5" fmla="*/ 63281 w 63281"/>
                    <a:gd name="connsiteY5" fmla="*/ 5906 h 11812"/>
                    <a:gd name="connsiteX6" fmla="*/ 57375 w 63281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281" h="11812">
                      <a:moveTo>
                        <a:pt x="57375" y="11813"/>
                      </a:moveTo>
                      <a:lnTo>
                        <a:pt x="5906" y="11813"/>
                      </a:lnTo>
                      <a:cubicBezTo>
                        <a:pt x="2644" y="11813"/>
                        <a:pt x="0" y="9168"/>
                        <a:pt x="0" y="5906"/>
                      </a:cubicBezTo>
                      <a:cubicBezTo>
                        <a:pt x="0" y="2644"/>
                        <a:pt x="2644" y="0"/>
                        <a:pt x="5906" y="0"/>
                      </a:cubicBezTo>
                      <a:lnTo>
                        <a:pt x="57375" y="0"/>
                      </a:lnTo>
                      <a:cubicBezTo>
                        <a:pt x="60637" y="0"/>
                        <a:pt x="63281" y="2644"/>
                        <a:pt x="63281" y="5906"/>
                      </a:cubicBezTo>
                      <a:cubicBezTo>
                        <a:pt x="63281" y="9168"/>
                        <a:pt x="60637" y="11813"/>
                        <a:pt x="57375" y="11813"/>
                      </a:cubicBezTo>
                      <a:close/>
                    </a:path>
                  </a:pathLst>
                </a:custGeom>
                <a:solidFill>
                  <a:srgbClr val="B4D2D7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4" name="Рисунок 9">
                <a:extLst>
                  <a:ext uri="{FF2B5EF4-FFF2-40B4-BE49-F238E27FC236}">
                    <a16:creationId xmlns:a16="http://schemas.microsoft.com/office/drawing/2014/main" id="{9973A1E3-A64E-420C-84E0-1F3194748B86}"/>
                  </a:ext>
                </a:extLst>
              </p:cNvPr>
              <p:cNvGrpSpPr/>
              <p:nvPr/>
            </p:nvGrpSpPr>
            <p:grpSpPr>
              <a:xfrm>
                <a:off x="10376344" y="1513117"/>
                <a:ext cx="298687" cy="432000"/>
                <a:chOff x="10376344" y="1513117"/>
                <a:chExt cx="298687" cy="432000"/>
              </a:xfrm>
              <a:solidFill>
                <a:srgbClr val="000000"/>
              </a:solidFill>
            </p:grpSpPr>
            <p:sp>
              <p:nvSpPr>
                <p:cNvPr id="95" name="Полилиния: фигура 94">
                  <a:extLst>
                    <a:ext uri="{FF2B5EF4-FFF2-40B4-BE49-F238E27FC236}">
                      <a16:creationId xmlns:a16="http://schemas.microsoft.com/office/drawing/2014/main" id="{42FEB837-E9D4-4D86-A232-5F2E9AD19A3B}"/>
                    </a:ext>
                  </a:extLst>
                </p:cNvPr>
                <p:cNvSpPr/>
                <p:nvPr/>
              </p:nvSpPr>
              <p:spPr>
                <a:xfrm>
                  <a:off x="10376344" y="1513117"/>
                  <a:ext cx="298687" cy="432000"/>
                </a:xfrm>
                <a:custGeom>
                  <a:avLst/>
                  <a:gdLst>
                    <a:gd name="connsiteX0" fmla="*/ 265781 w 298687"/>
                    <a:gd name="connsiteY0" fmla="*/ 55735 h 432000"/>
                    <a:gd name="connsiteX1" fmla="*/ 215052 w 298687"/>
                    <a:gd name="connsiteY1" fmla="*/ 55735 h 432000"/>
                    <a:gd name="connsiteX2" fmla="*/ 215052 w 298687"/>
                    <a:gd name="connsiteY2" fmla="*/ 5896 h 432000"/>
                    <a:gd name="connsiteX3" fmla="*/ 209145 w 298687"/>
                    <a:gd name="connsiteY3" fmla="*/ 0 h 432000"/>
                    <a:gd name="connsiteX4" fmla="*/ 89542 w 298687"/>
                    <a:gd name="connsiteY4" fmla="*/ 0 h 432000"/>
                    <a:gd name="connsiteX5" fmla="*/ 83636 w 298687"/>
                    <a:gd name="connsiteY5" fmla="*/ 5899 h 432000"/>
                    <a:gd name="connsiteX6" fmla="*/ 83636 w 298687"/>
                    <a:gd name="connsiteY6" fmla="*/ 5906 h 432000"/>
                    <a:gd name="connsiteX7" fmla="*/ 83636 w 298687"/>
                    <a:gd name="connsiteY7" fmla="*/ 55735 h 432000"/>
                    <a:gd name="connsiteX8" fmla="*/ 32906 w 298687"/>
                    <a:gd name="connsiteY8" fmla="*/ 55735 h 432000"/>
                    <a:gd name="connsiteX9" fmla="*/ 0 w 298687"/>
                    <a:gd name="connsiteY9" fmla="*/ 88641 h 432000"/>
                    <a:gd name="connsiteX10" fmla="*/ 0 w 298687"/>
                    <a:gd name="connsiteY10" fmla="*/ 399080 h 432000"/>
                    <a:gd name="connsiteX11" fmla="*/ 32906 w 298687"/>
                    <a:gd name="connsiteY11" fmla="*/ 432000 h 432000"/>
                    <a:gd name="connsiteX12" fmla="*/ 265781 w 298687"/>
                    <a:gd name="connsiteY12" fmla="*/ 432000 h 432000"/>
                    <a:gd name="connsiteX13" fmla="*/ 298688 w 298687"/>
                    <a:gd name="connsiteY13" fmla="*/ 399094 h 432000"/>
                    <a:gd name="connsiteX14" fmla="*/ 298688 w 298687"/>
                    <a:gd name="connsiteY14" fmla="*/ 292370 h 432000"/>
                    <a:gd name="connsiteX15" fmla="*/ 292781 w 298687"/>
                    <a:gd name="connsiteY15" fmla="*/ 286463 h 432000"/>
                    <a:gd name="connsiteX16" fmla="*/ 286875 w 298687"/>
                    <a:gd name="connsiteY16" fmla="*/ 292370 h 432000"/>
                    <a:gd name="connsiteX17" fmla="*/ 286875 w 298687"/>
                    <a:gd name="connsiteY17" fmla="*/ 399080 h 432000"/>
                    <a:gd name="connsiteX18" fmla="*/ 265781 w 298687"/>
                    <a:gd name="connsiteY18" fmla="*/ 420174 h 432000"/>
                    <a:gd name="connsiteX19" fmla="*/ 32906 w 298687"/>
                    <a:gd name="connsiteY19" fmla="*/ 420174 h 432000"/>
                    <a:gd name="connsiteX20" fmla="*/ 11813 w 298687"/>
                    <a:gd name="connsiteY20" fmla="*/ 399080 h 432000"/>
                    <a:gd name="connsiteX21" fmla="*/ 11813 w 298687"/>
                    <a:gd name="connsiteY21" fmla="*/ 88641 h 432000"/>
                    <a:gd name="connsiteX22" fmla="*/ 32906 w 298687"/>
                    <a:gd name="connsiteY22" fmla="*/ 67547 h 432000"/>
                    <a:gd name="connsiteX23" fmla="*/ 83636 w 298687"/>
                    <a:gd name="connsiteY23" fmla="*/ 67547 h 432000"/>
                    <a:gd name="connsiteX24" fmla="*/ 83636 w 298687"/>
                    <a:gd name="connsiteY24" fmla="*/ 89485 h 432000"/>
                    <a:gd name="connsiteX25" fmla="*/ 39656 w 298687"/>
                    <a:gd name="connsiteY25" fmla="*/ 89485 h 432000"/>
                    <a:gd name="connsiteX26" fmla="*/ 33750 w 298687"/>
                    <a:gd name="connsiteY26" fmla="*/ 95384 h 432000"/>
                    <a:gd name="connsiteX27" fmla="*/ 33750 w 298687"/>
                    <a:gd name="connsiteY27" fmla="*/ 95391 h 432000"/>
                    <a:gd name="connsiteX28" fmla="*/ 33750 w 298687"/>
                    <a:gd name="connsiteY28" fmla="*/ 362391 h 432000"/>
                    <a:gd name="connsiteX29" fmla="*/ 39656 w 298687"/>
                    <a:gd name="connsiteY29" fmla="*/ 368297 h 432000"/>
                    <a:gd name="connsiteX30" fmla="*/ 45563 w 298687"/>
                    <a:gd name="connsiteY30" fmla="*/ 362391 h 432000"/>
                    <a:gd name="connsiteX31" fmla="*/ 45563 w 298687"/>
                    <a:gd name="connsiteY31" fmla="*/ 101297 h 432000"/>
                    <a:gd name="connsiteX32" fmla="*/ 253125 w 298687"/>
                    <a:gd name="connsiteY32" fmla="*/ 101297 h 432000"/>
                    <a:gd name="connsiteX33" fmla="*/ 253125 w 298687"/>
                    <a:gd name="connsiteY33" fmla="*/ 386438 h 432000"/>
                    <a:gd name="connsiteX34" fmla="*/ 73406 w 298687"/>
                    <a:gd name="connsiteY34" fmla="*/ 386438 h 432000"/>
                    <a:gd name="connsiteX35" fmla="*/ 67500 w 298687"/>
                    <a:gd name="connsiteY35" fmla="*/ 392344 h 432000"/>
                    <a:gd name="connsiteX36" fmla="*/ 73406 w 298687"/>
                    <a:gd name="connsiteY36" fmla="*/ 398250 h 432000"/>
                    <a:gd name="connsiteX37" fmla="*/ 259031 w 298687"/>
                    <a:gd name="connsiteY37" fmla="*/ 398250 h 432000"/>
                    <a:gd name="connsiteX38" fmla="*/ 264938 w 298687"/>
                    <a:gd name="connsiteY38" fmla="*/ 392351 h 432000"/>
                    <a:gd name="connsiteX39" fmla="*/ 264938 w 298687"/>
                    <a:gd name="connsiteY39" fmla="*/ 392344 h 432000"/>
                    <a:gd name="connsiteX40" fmla="*/ 264938 w 298687"/>
                    <a:gd name="connsiteY40" fmla="*/ 95391 h 432000"/>
                    <a:gd name="connsiteX41" fmla="*/ 259038 w 298687"/>
                    <a:gd name="connsiteY41" fmla="*/ 89485 h 432000"/>
                    <a:gd name="connsiteX42" fmla="*/ 259031 w 298687"/>
                    <a:gd name="connsiteY42" fmla="*/ 89485 h 432000"/>
                    <a:gd name="connsiteX43" fmla="*/ 215052 w 298687"/>
                    <a:gd name="connsiteY43" fmla="*/ 89485 h 432000"/>
                    <a:gd name="connsiteX44" fmla="*/ 215052 w 298687"/>
                    <a:gd name="connsiteY44" fmla="*/ 67547 h 432000"/>
                    <a:gd name="connsiteX45" fmla="*/ 265781 w 298687"/>
                    <a:gd name="connsiteY45" fmla="*/ 67547 h 432000"/>
                    <a:gd name="connsiteX46" fmla="*/ 286875 w 298687"/>
                    <a:gd name="connsiteY46" fmla="*/ 88641 h 432000"/>
                    <a:gd name="connsiteX47" fmla="*/ 286875 w 298687"/>
                    <a:gd name="connsiteY47" fmla="*/ 142840 h 432000"/>
                    <a:gd name="connsiteX48" fmla="*/ 292781 w 298687"/>
                    <a:gd name="connsiteY48" fmla="*/ 148746 h 432000"/>
                    <a:gd name="connsiteX49" fmla="*/ 298688 w 298687"/>
                    <a:gd name="connsiteY49" fmla="*/ 142840 h 432000"/>
                    <a:gd name="connsiteX50" fmla="*/ 298688 w 298687"/>
                    <a:gd name="connsiteY50" fmla="*/ 88641 h 432000"/>
                    <a:gd name="connsiteX51" fmla="*/ 265781 w 298687"/>
                    <a:gd name="connsiteY51" fmla="*/ 55735 h 432000"/>
                    <a:gd name="connsiteX52" fmla="*/ 95448 w 298687"/>
                    <a:gd name="connsiteY52" fmla="*/ 89485 h 432000"/>
                    <a:gd name="connsiteX53" fmla="*/ 95448 w 298687"/>
                    <a:gd name="connsiteY53" fmla="*/ 11813 h 432000"/>
                    <a:gd name="connsiteX54" fmla="*/ 203239 w 298687"/>
                    <a:gd name="connsiteY54" fmla="*/ 11813 h 432000"/>
                    <a:gd name="connsiteX55" fmla="*/ 203239 w 298687"/>
                    <a:gd name="connsiteY55" fmla="*/ 89485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298687" h="432000">
                      <a:moveTo>
                        <a:pt x="265781" y="55735"/>
                      </a:moveTo>
                      <a:lnTo>
                        <a:pt x="215052" y="55735"/>
                      </a:lnTo>
                      <a:lnTo>
                        <a:pt x="215052" y="5896"/>
                      </a:lnTo>
                      <a:cubicBezTo>
                        <a:pt x="215046" y="2638"/>
                        <a:pt x="212403" y="0"/>
                        <a:pt x="209145" y="0"/>
                      </a:cubicBezTo>
                      <a:lnTo>
                        <a:pt x="89542" y="0"/>
                      </a:lnTo>
                      <a:cubicBezTo>
                        <a:pt x="86282" y="-2"/>
                        <a:pt x="83638" y="2639"/>
                        <a:pt x="83636" y="5899"/>
                      </a:cubicBezTo>
                      <a:cubicBezTo>
                        <a:pt x="83636" y="5902"/>
                        <a:pt x="83636" y="5904"/>
                        <a:pt x="83636" y="5906"/>
                      </a:cubicBezTo>
                      <a:lnTo>
                        <a:pt x="83636" y="55735"/>
                      </a:lnTo>
                      <a:lnTo>
                        <a:pt x="32906" y="55735"/>
                      </a:lnTo>
                      <a:cubicBezTo>
                        <a:pt x="14741" y="55755"/>
                        <a:pt x="20" y="70476"/>
                        <a:pt x="0" y="88641"/>
                      </a:cubicBezTo>
                      <a:lnTo>
                        <a:pt x="0" y="399080"/>
                      </a:lnTo>
                      <a:cubicBezTo>
                        <a:pt x="13" y="417251"/>
                        <a:pt x="14736" y="431980"/>
                        <a:pt x="32906" y="432000"/>
                      </a:cubicBezTo>
                      <a:lnTo>
                        <a:pt x="265781" y="432000"/>
                      </a:lnTo>
                      <a:cubicBezTo>
                        <a:pt x="283946" y="431980"/>
                        <a:pt x="298667" y="417259"/>
                        <a:pt x="298688" y="399094"/>
                      </a:cubicBezTo>
                      <a:lnTo>
                        <a:pt x="298688" y="292370"/>
                      </a:lnTo>
                      <a:cubicBezTo>
                        <a:pt x="298688" y="289108"/>
                        <a:pt x="296043" y="286463"/>
                        <a:pt x="292781" y="286463"/>
                      </a:cubicBezTo>
                      <a:cubicBezTo>
                        <a:pt x="289519" y="286463"/>
                        <a:pt x="286875" y="289108"/>
                        <a:pt x="286875" y="292370"/>
                      </a:cubicBezTo>
                      <a:lnTo>
                        <a:pt x="286875" y="399080"/>
                      </a:lnTo>
                      <a:cubicBezTo>
                        <a:pt x="286862" y="410725"/>
                        <a:pt x="277426" y="420161"/>
                        <a:pt x="265781" y="420174"/>
                      </a:cubicBezTo>
                      <a:lnTo>
                        <a:pt x="32906" y="420174"/>
                      </a:lnTo>
                      <a:cubicBezTo>
                        <a:pt x="21262" y="420161"/>
                        <a:pt x="11826" y="410725"/>
                        <a:pt x="11813" y="399080"/>
                      </a:cubicBezTo>
                      <a:lnTo>
                        <a:pt x="11813" y="88641"/>
                      </a:lnTo>
                      <a:cubicBezTo>
                        <a:pt x="11826" y="76997"/>
                        <a:pt x="21262" y="67560"/>
                        <a:pt x="32906" y="67547"/>
                      </a:cubicBezTo>
                      <a:lnTo>
                        <a:pt x="83636" y="67547"/>
                      </a:lnTo>
                      <a:lnTo>
                        <a:pt x="83636" y="89485"/>
                      </a:lnTo>
                      <a:lnTo>
                        <a:pt x="39656" y="89485"/>
                      </a:lnTo>
                      <a:cubicBezTo>
                        <a:pt x="36396" y="89483"/>
                        <a:pt x="33752" y="92124"/>
                        <a:pt x="33750" y="95384"/>
                      </a:cubicBezTo>
                      <a:cubicBezTo>
                        <a:pt x="33750" y="95387"/>
                        <a:pt x="33750" y="95389"/>
                        <a:pt x="33750" y="95391"/>
                      </a:cubicBezTo>
                      <a:lnTo>
                        <a:pt x="33750" y="362391"/>
                      </a:lnTo>
                      <a:cubicBezTo>
                        <a:pt x="33750" y="365653"/>
                        <a:pt x="36394" y="368297"/>
                        <a:pt x="39656" y="368297"/>
                      </a:cubicBezTo>
                      <a:cubicBezTo>
                        <a:pt x="42918" y="368297"/>
                        <a:pt x="45563" y="365653"/>
                        <a:pt x="45563" y="362391"/>
                      </a:cubicBezTo>
                      <a:lnTo>
                        <a:pt x="45563" y="101297"/>
                      </a:lnTo>
                      <a:lnTo>
                        <a:pt x="253125" y="101297"/>
                      </a:lnTo>
                      <a:lnTo>
                        <a:pt x="253125" y="386438"/>
                      </a:lnTo>
                      <a:lnTo>
                        <a:pt x="73406" y="386438"/>
                      </a:lnTo>
                      <a:cubicBezTo>
                        <a:pt x="70144" y="386438"/>
                        <a:pt x="67500" y="389082"/>
                        <a:pt x="67500" y="392344"/>
                      </a:cubicBezTo>
                      <a:cubicBezTo>
                        <a:pt x="67500" y="395606"/>
                        <a:pt x="70144" y="398250"/>
                        <a:pt x="73406" y="398250"/>
                      </a:cubicBezTo>
                      <a:lnTo>
                        <a:pt x="259031" y="398250"/>
                      </a:lnTo>
                      <a:cubicBezTo>
                        <a:pt x="262291" y="398252"/>
                        <a:pt x="264936" y="395611"/>
                        <a:pt x="264938" y="392351"/>
                      </a:cubicBezTo>
                      <a:cubicBezTo>
                        <a:pt x="264938" y="392348"/>
                        <a:pt x="264938" y="392346"/>
                        <a:pt x="264938" y="392344"/>
                      </a:cubicBezTo>
                      <a:lnTo>
                        <a:pt x="264938" y="95391"/>
                      </a:lnTo>
                      <a:cubicBezTo>
                        <a:pt x="264939" y="92131"/>
                        <a:pt x="262298" y="89487"/>
                        <a:pt x="259038" y="89485"/>
                      </a:cubicBezTo>
                      <a:cubicBezTo>
                        <a:pt x="259036" y="89485"/>
                        <a:pt x="259033" y="89485"/>
                        <a:pt x="259031" y="89485"/>
                      </a:cubicBezTo>
                      <a:lnTo>
                        <a:pt x="215052" y="89485"/>
                      </a:lnTo>
                      <a:lnTo>
                        <a:pt x="215052" y="67547"/>
                      </a:lnTo>
                      <a:lnTo>
                        <a:pt x="265781" y="67547"/>
                      </a:lnTo>
                      <a:cubicBezTo>
                        <a:pt x="277426" y="67560"/>
                        <a:pt x="286862" y="76997"/>
                        <a:pt x="286875" y="88641"/>
                      </a:cubicBezTo>
                      <a:lnTo>
                        <a:pt x="286875" y="142840"/>
                      </a:lnTo>
                      <a:cubicBezTo>
                        <a:pt x="286875" y="146102"/>
                        <a:pt x="289519" y="148746"/>
                        <a:pt x="292781" y="148746"/>
                      </a:cubicBezTo>
                      <a:cubicBezTo>
                        <a:pt x="296043" y="148746"/>
                        <a:pt x="298688" y="146102"/>
                        <a:pt x="298688" y="142840"/>
                      </a:cubicBezTo>
                      <a:lnTo>
                        <a:pt x="298688" y="88641"/>
                      </a:lnTo>
                      <a:cubicBezTo>
                        <a:pt x="298667" y="70476"/>
                        <a:pt x="283946" y="55755"/>
                        <a:pt x="265781" y="55735"/>
                      </a:cubicBezTo>
                      <a:close/>
                      <a:moveTo>
                        <a:pt x="95448" y="89485"/>
                      </a:moveTo>
                      <a:lnTo>
                        <a:pt x="95448" y="11813"/>
                      </a:lnTo>
                      <a:lnTo>
                        <a:pt x="203239" y="11813"/>
                      </a:lnTo>
                      <a:lnTo>
                        <a:pt x="203239" y="894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6" name="Полилиния: фигура 95">
                  <a:extLst>
                    <a:ext uri="{FF2B5EF4-FFF2-40B4-BE49-F238E27FC236}">
                      <a16:creationId xmlns:a16="http://schemas.microsoft.com/office/drawing/2014/main" id="{79AE19B7-887A-4D11-9810-6E8142D79CC3}"/>
                    </a:ext>
                  </a:extLst>
                </p:cNvPr>
                <p:cNvSpPr/>
                <p:nvPr/>
              </p:nvSpPr>
              <p:spPr>
                <a:xfrm>
                  <a:off x="10663219" y="1708466"/>
                  <a:ext cx="11812" cy="44512"/>
                </a:xfrm>
                <a:custGeom>
                  <a:avLst/>
                  <a:gdLst>
                    <a:gd name="connsiteX0" fmla="*/ 5906 w 11812"/>
                    <a:gd name="connsiteY0" fmla="*/ 0 h 44512"/>
                    <a:gd name="connsiteX1" fmla="*/ 0 w 11812"/>
                    <a:gd name="connsiteY1" fmla="*/ 5900 h 44512"/>
                    <a:gd name="connsiteX2" fmla="*/ 0 w 11812"/>
                    <a:gd name="connsiteY2" fmla="*/ 5906 h 44512"/>
                    <a:gd name="connsiteX3" fmla="*/ 0 w 11812"/>
                    <a:gd name="connsiteY3" fmla="*/ 38607 h 44512"/>
                    <a:gd name="connsiteX4" fmla="*/ 5906 w 11812"/>
                    <a:gd name="connsiteY4" fmla="*/ 44513 h 44512"/>
                    <a:gd name="connsiteX5" fmla="*/ 11813 w 11812"/>
                    <a:gd name="connsiteY5" fmla="*/ 38607 h 44512"/>
                    <a:gd name="connsiteX6" fmla="*/ 11813 w 11812"/>
                    <a:gd name="connsiteY6" fmla="*/ 5906 h 44512"/>
                    <a:gd name="connsiteX7" fmla="*/ 5913 w 11812"/>
                    <a:gd name="connsiteY7" fmla="*/ 0 h 44512"/>
                    <a:gd name="connsiteX8" fmla="*/ 5906 w 11812"/>
                    <a:gd name="connsiteY8" fmla="*/ 0 h 44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812" h="44512">
                      <a:moveTo>
                        <a:pt x="5906" y="0"/>
                      </a:moveTo>
                      <a:cubicBezTo>
                        <a:pt x="2646" y="-2"/>
                        <a:pt x="2" y="2639"/>
                        <a:pt x="0" y="5900"/>
                      </a:cubicBezTo>
                      <a:cubicBezTo>
                        <a:pt x="0" y="5902"/>
                        <a:pt x="0" y="5904"/>
                        <a:pt x="0" y="5906"/>
                      </a:cubicBezTo>
                      <a:lnTo>
                        <a:pt x="0" y="38607"/>
                      </a:lnTo>
                      <a:cubicBezTo>
                        <a:pt x="0" y="41869"/>
                        <a:pt x="2644" y="44513"/>
                        <a:pt x="5906" y="44513"/>
                      </a:cubicBezTo>
                      <a:cubicBezTo>
                        <a:pt x="9168" y="44513"/>
                        <a:pt x="11813" y="41869"/>
                        <a:pt x="11813" y="38607"/>
                      </a:cubicBezTo>
                      <a:lnTo>
                        <a:pt x="11813" y="5906"/>
                      </a:lnTo>
                      <a:cubicBezTo>
                        <a:pt x="11814" y="2646"/>
                        <a:pt x="9173" y="2"/>
                        <a:pt x="5913" y="0"/>
                      </a:cubicBezTo>
                      <a:cubicBezTo>
                        <a:pt x="5911" y="0"/>
                        <a:pt x="5908" y="0"/>
                        <a:pt x="59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7" name="Полилиния: фигура 96">
                  <a:extLst>
                    <a:ext uri="{FF2B5EF4-FFF2-40B4-BE49-F238E27FC236}">
                      <a16:creationId xmlns:a16="http://schemas.microsoft.com/office/drawing/2014/main" id="{FA8AF2FF-922E-4543-B573-F3AB0EA4602C}"/>
                    </a:ext>
                  </a:extLst>
                </p:cNvPr>
                <p:cNvSpPr/>
                <p:nvPr/>
              </p:nvSpPr>
              <p:spPr>
                <a:xfrm>
                  <a:off x="10501114" y="1539189"/>
                  <a:ext cx="49146" cy="49146"/>
                </a:xfrm>
                <a:custGeom>
                  <a:avLst/>
                  <a:gdLst>
                    <a:gd name="connsiteX0" fmla="*/ 43240 w 49146"/>
                    <a:gd name="connsiteY0" fmla="*/ 18667 h 49146"/>
                    <a:gd name="connsiteX1" fmla="*/ 30480 w 49146"/>
                    <a:gd name="connsiteY1" fmla="*/ 18667 h 49146"/>
                    <a:gd name="connsiteX2" fmla="*/ 30480 w 49146"/>
                    <a:gd name="connsiteY2" fmla="*/ 5906 h 49146"/>
                    <a:gd name="connsiteX3" fmla="*/ 24573 w 49146"/>
                    <a:gd name="connsiteY3" fmla="*/ 0 h 49146"/>
                    <a:gd name="connsiteX4" fmla="*/ 18667 w 49146"/>
                    <a:gd name="connsiteY4" fmla="*/ 5906 h 49146"/>
                    <a:gd name="connsiteX5" fmla="*/ 18667 w 49146"/>
                    <a:gd name="connsiteY5" fmla="*/ 18667 h 49146"/>
                    <a:gd name="connsiteX6" fmla="*/ 5906 w 49146"/>
                    <a:gd name="connsiteY6" fmla="*/ 18667 h 49146"/>
                    <a:gd name="connsiteX7" fmla="*/ 0 w 49146"/>
                    <a:gd name="connsiteY7" fmla="*/ 24573 h 49146"/>
                    <a:gd name="connsiteX8" fmla="*/ 5906 w 49146"/>
                    <a:gd name="connsiteY8" fmla="*/ 30480 h 49146"/>
                    <a:gd name="connsiteX9" fmla="*/ 18667 w 49146"/>
                    <a:gd name="connsiteY9" fmla="*/ 30480 h 49146"/>
                    <a:gd name="connsiteX10" fmla="*/ 18667 w 49146"/>
                    <a:gd name="connsiteY10" fmla="*/ 43241 h 49146"/>
                    <a:gd name="connsiteX11" fmla="*/ 24573 w 49146"/>
                    <a:gd name="connsiteY11" fmla="*/ 49147 h 49146"/>
                    <a:gd name="connsiteX12" fmla="*/ 30480 w 49146"/>
                    <a:gd name="connsiteY12" fmla="*/ 43241 h 49146"/>
                    <a:gd name="connsiteX13" fmla="*/ 30480 w 49146"/>
                    <a:gd name="connsiteY13" fmla="*/ 30480 h 49146"/>
                    <a:gd name="connsiteX14" fmla="*/ 43240 w 49146"/>
                    <a:gd name="connsiteY14" fmla="*/ 30480 h 49146"/>
                    <a:gd name="connsiteX15" fmla="*/ 49147 w 49146"/>
                    <a:gd name="connsiteY15" fmla="*/ 24573 h 49146"/>
                    <a:gd name="connsiteX16" fmla="*/ 43240 w 49146"/>
                    <a:gd name="connsiteY16" fmla="*/ 18667 h 4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9146" h="49146">
                      <a:moveTo>
                        <a:pt x="43240" y="18667"/>
                      </a:moveTo>
                      <a:lnTo>
                        <a:pt x="30480" y="18667"/>
                      </a:lnTo>
                      <a:lnTo>
                        <a:pt x="30480" y="5906"/>
                      </a:lnTo>
                      <a:cubicBezTo>
                        <a:pt x="30480" y="2644"/>
                        <a:pt x="27835" y="0"/>
                        <a:pt x="24573" y="0"/>
                      </a:cubicBezTo>
                      <a:cubicBezTo>
                        <a:pt x="21311" y="0"/>
                        <a:pt x="18667" y="2644"/>
                        <a:pt x="18667" y="5906"/>
                      </a:cubicBezTo>
                      <a:lnTo>
                        <a:pt x="18667" y="18667"/>
                      </a:lnTo>
                      <a:lnTo>
                        <a:pt x="5906" y="18667"/>
                      </a:lnTo>
                      <a:cubicBezTo>
                        <a:pt x="2644" y="18667"/>
                        <a:pt x="0" y="21311"/>
                        <a:pt x="0" y="24573"/>
                      </a:cubicBezTo>
                      <a:cubicBezTo>
                        <a:pt x="0" y="27835"/>
                        <a:pt x="2644" y="30480"/>
                        <a:pt x="5906" y="30480"/>
                      </a:cubicBezTo>
                      <a:lnTo>
                        <a:pt x="18667" y="30480"/>
                      </a:lnTo>
                      <a:lnTo>
                        <a:pt x="18667" y="43241"/>
                      </a:lnTo>
                      <a:cubicBezTo>
                        <a:pt x="18667" y="46502"/>
                        <a:pt x="21311" y="49147"/>
                        <a:pt x="24573" y="49147"/>
                      </a:cubicBezTo>
                      <a:cubicBezTo>
                        <a:pt x="27835" y="49147"/>
                        <a:pt x="30480" y="46502"/>
                        <a:pt x="30480" y="43241"/>
                      </a:cubicBezTo>
                      <a:lnTo>
                        <a:pt x="30480" y="30480"/>
                      </a:lnTo>
                      <a:lnTo>
                        <a:pt x="43240" y="30480"/>
                      </a:lnTo>
                      <a:cubicBezTo>
                        <a:pt x="46502" y="30480"/>
                        <a:pt x="49147" y="27835"/>
                        <a:pt x="49147" y="24573"/>
                      </a:cubicBezTo>
                      <a:cubicBezTo>
                        <a:pt x="49147" y="21311"/>
                        <a:pt x="46502" y="18667"/>
                        <a:pt x="43240" y="1866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8" name="Полилиния: фигура 97">
                  <a:extLst>
                    <a:ext uri="{FF2B5EF4-FFF2-40B4-BE49-F238E27FC236}">
                      <a16:creationId xmlns:a16="http://schemas.microsoft.com/office/drawing/2014/main" id="{113A8DEF-FD62-4CE7-A41C-FDC02ECBD960}"/>
                    </a:ext>
                  </a:extLst>
                </p:cNvPr>
                <p:cNvSpPr/>
                <p:nvPr/>
              </p:nvSpPr>
              <p:spPr>
                <a:xfrm>
                  <a:off x="10443842" y="1663972"/>
                  <a:ext cx="61386" cy="50395"/>
                </a:xfrm>
                <a:custGeom>
                  <a:avLst/>
                  <a:gdLst>
                    <a:gd name="connsiteX0" fmla="*/ 18540 w 61386"/>
                    <a:gd name="connsiteY0" fmla="*/ 49003 h 50395"/>
                    <a:gd name="connsiteX1" fmla="*/ 26840 w 61386"/>
                    <a:gd name="connsiteY1" fmla="*/ 48328 h 50395"/>
                    <a:gd name="connsiteX2" fmla="*/ 59749 w 61386"/>
                    <a:gd name="connsiteY2" fmla="*/ 9988 h 50395"/>
                    <a:gd name="connsiteX3" fmla="*/ 59563 w 61386"/>
                    <a:gd name="connsiteY3" fmla="*/ 1638 h 50395"/>
                    <a:gd name="connsiteX4" fmla="*/ 51212 w 61386"/>
                    <a:gd name="connsiteY4" fmla="*/ 1824 h 50395"/>
                    <a:gd name="connsiteX5" fmla="*/ 50795 w 61386"/>
                    <a:gd name="connsiteY5" fmla="*/ 2310 h 50395"/>
                    <a:gd name="connsiteX6" fmla="*/ 21696 w 61386"/>
                    <a:gd name="connsiteY6" fmla="*/ 36199 h 50395"/>
                    <a:gd name="connsiteX7" fmla="*/ 9725 w 61386"/>
                    <a:gd name="connsiteY7" fmla="*/ 26074 h 50395"/>
                    <a:gd name="connsiteX8" fmla="*/ 1399 w 61386"/>
                    <a:gd name="connsiteY8" fmla="*/ 26765 h 50395"/>
                    <a:gd name="connsiteX9" fmla="*/ 2091 w 61386"/>
                    <a:gd name="connsiteY9" fmla="*/ 35092 h 50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386" h="50395">
                      <a:moveTo>
                        <a:pt x="18540" y="49003"/>
                      </a:moveTo>
                      <a:cubicBezTo>
                        <a:pt x="21023" y="51096"/>
                        <a:pt x="24728" y="50795"/>
                        <a:pt x="26840" y="48328"/>
                      </a:cubicBezTo>
                      <a:lnTo>
                        <a:pt x="59749" y="9988"/>
                      </a:lnTo>
                      <a:cubicBezTo>
                        <a:pt x="62004" y="7631"/>
                        <a:pt x="61920" y="3892"/>
                        <a:pt x="59563" y="1638"/>
                      </a:cubicBezTo>
                      <a:cubicBezTo>
                        <a:pt x="57205" y="-617"/>
                        <a:pt x="53466" y="-533"/>
                        <a:pt x="51212" y="1824"/>
                      </a:cubicBezTo>
                      <a:cubicBezTo>
                        <a:pt x="51064" y="1979"/>
                        <a:pt x="50925" y="2141"/>
                        <a:pt x="50795" y="2310"/>
                      </a:cubicBezTo>
                      <a:lnTo>
                        <a:pt x="21696" y="36199"/>
                      </a:lnTo>
                      <a:lnTo>
                        <a:pt x="9725" y="26074"/>
                      </a:lnTo>
                      <a:cubicBezTo>
                        <a:pt x="7235" y="23965"/>
                        <a:pt x="3507" y="24275"/>
                        <a:pt x="1399" y="26765"/>
                      </a:cubicBezTo>
                      <a:cubicBezTo>
                        <a:pt x="-709" y="29256"/>
                        <a:pt x="-400" y="32983"/>
                        <a:pt x="2091" y="3509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9" name="Полилиния: фигура 98">
                  <a:extLst>
                    <a:ext uri="{FF2B5EF4-FFF2-40B4-BE49-F238E27FC236}">
                      <a16:creationId xmlns:a16="http://schemas.microsoft.com/office/drawing/2014/main" id="{F1ABB067-7C82-4446-8A93-2CAC73653032}"/>
                    </a:ext>
                  </a:extLst>
                </p:cNvPr>
                <p:cNvSpPr/>
                <p:nvPr/>
              </p:nvSpPr>
              <p:spPr>
                <a:xfrm>
                  <a:off x="10519781" y="1670126"/>
                  <a:ext cx="87750" cy="11812"/>
                </a:xfrm>
                <a:custGeom>
                  <a:avLst/>
                  <a:gdLst>
                    <a:gd name="connsiteX0" fmla="*/ 5906 w 87750"/>
                    <a:gd name="connsiteY0" fmla="*/ 11813 h 11812"/>
                    <a:gd name="connsiteX1" fmla="*/ 81844 w 87750"/>
                    <a:gd name="connsiteY1" fmla="*/ 11813 h 11812"/>
                    <a:gd name="connsiteX2" fmla="*/ 87750 w 87750"/>
                    <a:gd name="connsiteY2" fmla="*/ 5906 h 11812"/>
                    <a:gd name="connsiteX3" fmla="*/ 81844 w 87750"/>
                    <a:gd name="connsiteY3" fmla="*/ 0 h 11812"/>
                    <a:gd name="connsiteX4" fmla="*/ 5906 w 87750"/>
                    <a:gd name="connsiteY4" fmla="*/ 0 h 11812"/>
                    <a:gd name="connsiteX5" fmla="*/ 0 w 87750"/>
                    <a:gd name="connsiteY5" fmla="*/ 5906 h 11812"/>
                    <a:gd name="connsiteX6" fmla="*/ 5906 w 87750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750" h="11812">
                      <a:moveTo>
                        <a:pt x="5906" y="11813"/>
                      </a:moveTo>
                      <a:lnTo>
                        <a:pt x="81844" y="11813"/>
                      </a:lnTo>
                      <a:cubicBezTo>
                        <a:pt x="85106" y="11813"/>
                        <a:pt x="87750" y="9168"/>
                        <a:pt x="87750" y="5906"/>
                      </a:cubicBezTo>
                      <a:cubicBezTo>
                        <a:pt x="87750" y="2644"/>
                        <a:pt x="85106" y="0"/>
                        <a:pt x="81844" y="0"/>
                      </a:cubicBezTo>
                      <a:lnTo>
                        <a:pt x="5906" y="0"/>
                      </a:lnTo>
                      <a:cubicBezTo>
                        <a:pt x="2644" y="0"/>
                        <a:pt x="0" y="2644"/>
                        <a:pt x="0" y="5906"/>
                      </a:cubicBezTo>
                      <a:cubicBezTo>
                        <a:pt x="0" y="9168"/>
                        <a:pt x="2644" y="11813"/>
                        <a:pt x="5906" y="118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1" name="Полилиния: фигура 100">
                  <a:extLst>
                    <a:ext uri="{FF2B5EF4-FFF2-40B4-BE49-F238E27FC236}">
                      <a16:creationId xmlns:a16="http://schemas.microsoft.com/office/drawing/2014/main" id="{40AC87CC-C05F-4C57-A671-8BF84525D8EF}"/>
                    </a:ext>
                  </a:extLst>
                </p:cNvPr>
                <p:cNvSpPr/>
                <p:nvPr/>
              </p:nvSpPr>
              <p:spPr>
                <a:xfrm>
                  <a:off x="10519781" y="1696657"/>
                  <a:ext cx="63281" cy="11812"/>
                </a:xfrm>
                <a:custGeom>
                  <a:avLst/>
                  <a:gdLst>
                    <a:gd name="connsiteX0" fmla="*/ 5906 w 63281"/>
                    <a:gd name="connsiteY0" fmla="*/ 11813 h 11812"/>
                    <a:gd name="connsiteX1" fmla="*/ 57375 w 63281"/>
                    <a:gd name="connsiteY1" fmla="*/ 11813 h 11812"/>
                    <a:gd name="connsiteX2" fmla="*/ 63281 w 63281"/>
                    <a:gd name="connsiteY2" fmla="*/ 5906 h 11812"/>
                    <a:gd name="connsiteX3" fmla="*/ 57375 w 63281"/>
                    <a:gd name="connsiteY3" fmla="*/ 0 h 11812"/>
                    <a:gd name="connsiteX4" fmla="*/ 5906 w 63281"/>
                    <a:gd name="connsiteY4" fmla="*/ 0 h 11812"/>
                    <a:gd name="connsiteX5" fmla="*/ 0 w 63281"/>
                    <a:gd name="connsiteY5" fmla="*/ 5906 h 11812"/>
                    <a:gd name="connsiteX6" fmla="*/ 5906 w 63281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281" h="11812">
                      <a:moveTo>
                        <a:pt x="5906" y="11813"/>
                      </a:moveTo>
                      <a:lnTo>
                        <a:pt x="57375" y="11813"/>
                      </a:lnTo>
                      <a:cubicBezTo>
                        <a:pt x="60637" y="11813"/>
                        <a:pt x="63281" y="9168"/>
                        <a:pt x="63281" y="5906"/>
                      </a:cubicBezTo>
                      <a:cubicBezTo>
                        <a:pt x="63281" y="2644"/>
                        <a:pt x="60637" y="0"/>
                        <a:pt x="57375" y="0"/>
                      </a:cubicBezTo>
                      <a:lnTo>
                        <a:pt x="5906" y="0"/>
                      </a:lnTo>
                      <a:cubicBezTo>
                        <a:pt x="2644" y="0"/>
                        <a:pt x="0" y="2644"/>
                        <a:pt x="0" y="5906"/>
                      </a:cubicBezTo>
                      <a:cubicBezTo>
                        <a:pt x="0" y="9168"/>
                        <a:pt x="2644" y="11813"/>
                        <a:pt x="5906" y="118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2" name="Полилиния: фигура 101">
                  <a:extLst>
                    <a:ext uri="{FF2B5EF4-FFF2-40B4-BE49-F238E27FC236}">
                      <a16:creationId xmlns:a16="http://schemas.microsoft.com/office/drawing/2014/main" id="{0A6D32CD-C803-48B2-B5B1-040D6CC7F7DF}"/>
                    </a:ext>
                  </a:extLst>
                </p:cNvPr>
                <p:cNvSpPr/>
                <p:nvPr/>
              </p:nvSpPr>
              <p:spPr>
                <a:xfrm>
                  <a:off x="10443842" y="1731891"/>
                  <a:ext cx="61174" cy="50159"/>
                </a:xfrm>
                <a:custGeom>
                  <a:avLst/>
                  <a:gdLst>
                    <a:gd name="connsiteX0" fmla="*/ 2091 w 61174"/>
                    <a:gd name="connsiteY0" fmla="*/ 34844 h 50159"/>
                    <a:gd name="connsiteX1" fmla="*/ 18540 w 61174"/>
                    <a:gd name="connsiteY1" fmla="*/ 48766 h 50159"/>
                    <a:gd name="connsiteX2" fmla="*/ 26840 w 61174"/>
                    <a:gd name="connsiteY2" fmla="*/ 48091 h 50159"/>
                    <a:gd name="connsiteX3" fmla="*/ 59749 w 61174"/>
                    <a:gd name="connsiteY3" fmla="*/ 9755 h 50159"/>
                    <a:gd name="connsiteX4" fmla="*/ 59115 w 61174"/>
                    <a:gd name="connsiteY4" fmla="*/ 1425 h 50159"/>
                    <a:gd name="connsiteX5" fmla="*/ 50785 w 61174"/>
                    <a:gd name="connsiteY5" fmla="*/ 2060 h 50159"/>
                    <a:gd name="connsiteX6" fmla="*/ 21696 w 61174"/>
                    <a:gd name="connsiteY6" fmla="*/ 35961 h 50159"/>
                    <a:gd name="connsiteX7" fmla="*/ 9725 w 61174"/>
                    <a:gd name="connsiteY7" fmla="*/ 25836 h 50159"/>
                    <a:gd name="connsiteX8" fmla="*/ 1399 w 61174"/>
                    <a:gd name="connsiteY8" fmla="*/ 26528 h 50159"/>
                    <a:gd name="connsiteX9" fmla="*/ 2091 w 61174"/>
                    <a:gd name="connsiteY9" fmla="*/ 34854 h 5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174" h="50159">
                      <a:moveTo>
                        <a:pt x="2091" y="34844"/>
                      </a:moveTo>
                      <a:lnTo>
                        <a:pt x="18540" y="48766"/>
                      </a:lnTo>
                      <a:cubicBezTo>
                        <a:pt x="21022" y="50861"/>
                        <a:pt x="24729" y="50560"/>
                        <a:pt x="26840" y="48091"/>
                      </a:cubicBezTo>
                      <a:lnTo>
                        <a:pt x="59749" y="9755"/>
                      </a:lnTo>
                      <a:cubicBezTo>
                        <a:pt x="61874" y="7279"/>
                        <a:pt x="61590" y="3550"/>
                        <a:pt x="59115" y="1425"/>
                      </a:cubicBezTo>
                      <a:cubicBezTo>
                        <a:pt x="56639" y="-700"/>
                        <a:pt x="52910" y="-416"/>
                        <a:pt x="50785" y="2060"/>
                      </a:cubicBezTo>
                      <a:lnTo>
                        <a:pt x="21696" y="35961"/>
                      </a:lnTo>
                      <a:lnTo>
                        <a:pt x="9725" y="25836"/>
                      </a:lnTo>
                      <a:cubicBezTo>
                        <a:pt x="7235" y="23728"/>
                        <a:pt x="3507" y="24038"/>
                        <a:pt x="1399" y="26528"/>
                      </a:cubicBezTo>
                      <a:cubicBezTo>
                        <a:pt x="-709" y="29019"/>
                        <a:pt x="-400" y="32746"/>
                        <a:pt x="2091" y="348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4" name="Полилиния: фигура 103">
                  <a:extLst>
                    <a:ext uri="{FF2B5EF4-FFF2-40B4-BE49-F238E27FC236}">
                      <a16:creationId xmlns:a16="http://schemas.microsoft.com/office/drawing/2014/main" id="{BC9CC21F-2619-4428-B388-1114D598053E}"/>
                    </a:ext>
                  </a:extLst>
                </p:cNvPr>
                <p:cNvSpPr/>
                <p:nvPr/>
              </p:nvSpPr>
              <p:spPr>
                <a:xfrm>
                  <a:off x="10519781" y="1737805"/>
                  <a:ext cx="87750" cy="11812"/>
                </a:xfrm>
                <a:custGeom>
                  <a:avLst/>
                  <a:gdLst>
                    <a:gd name="connsiteX0" fmla="*/ 5906 w 87750"/>
                    <a:gd name="connsiteY0" fmla="*/ 11813 h 11812"/>
                    <a:gd name="connsiteX1" fmla="*/ 81844 w 87750"/>
                    <a:gd name="connsiteY1" fmla="*/ 11813 h 11812"/>
                    <a:gd name="connsiteX2" fmla="*/ 87750 w 87750"/>
                    <a:gd name="connsiteY2" fmla="*/ 5906 h 11812"/>
                    <a:gd name="connsiteX3" fmla="*/ 81844 w 87750"/>
                    <a:gd name="connsiteY3" fmla="*/ 0 h 11812"/>
                    <a:gd name="connsiteX4" fmla="*/ 5906 w 87750"/>
                    <a:gd name="connsiteY4" fmla="*/ 0 h 11812"/>
                    <a:gd name="connsiteX5" fmla="*/ 0 w 87750"/>
                    <a:gd name="connsiteY5" fmla="*/ 5906 h 11812"/>
                    <a:gd name="connsiteX6" fmla="*/ 5906 w 87750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750" h="11812">
                      <a:moveTo>
                        <a:pt x="5906" y="11813"/>
                      </a:moveTo>
                      <a:lnTo>
                        <a:pt x="81844" y="11813"/>
                      </a:lnTo>
                      <a:cubicBezTo>
                        <a:pt x="85106" y="11813"/>
                        <a:pt x="87750" y="9168"/>
                        <a:pt x="87750" y="5906"/>
                      </a:cubicBezTo>
                      <a:cubicBezTo>
                        <a:pt x="87750" y="2644"/>
                        <a:pt x="85106" y="0"/>
                        <a:pt x="81844" y="0"/>
                      </a:cubicBezTo>
                      <a:lnTo>
                        <a:pt x="5906" y="0"/>
                      </a:lnTo>
                      <a:cubicBezTo>
                        <a:pt x="2644" y="0"/>
                        <a:pt x="0" y="2644"/>
                        <a:pt x="0" y="5906"/>
                      </a:cubicBezTo>
                      <a:cubicBezTo>
                        <a:pt x="0" y="9168"/>
                        <a:pt x="2644" y="11813"/>
                        <a:pt x="5906" y="118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5" name="Полилиния: фигура 104">
                  <a:extLst>
                    <a:ext uri="{FF2B5EF4-FFF2-40B4-BE49-F238E27FC236}">
                      <a16:creationId xmlns:a16="http://schemas.microsoft.com/office/drawing/2014/main" id="{8592E1BF-9D7E-4DFF-B147-DC572860E96D}"/>
                    </a:ext>
                  </a:extLst>
                </p:cNvPr>
                <p:cNvSpPr/>
                <p:nvPr/>
              </p:nvSpPr>
              <p:spPr>
                <a:xfrm>
                  <a:off x="10519781" y="1764336"/>
                  <a:ext cx="63281" cy="11812"/>
                </a:xfrm>
                <a:custGeom>
                  <a:avLst/>
                  <a:gdLst>
                    <a:gd name="connsiteX0" fmla="*/ 5906 w 63281"/>
                    <a:gd name="connsiteY0" fmla="*/ 11813 h 11812"/>
                    <a:gd name="connsiteX1" fmla="*/ 57375 w 63281"/>
                    <a:gd name="connsiteY1" fmla="*/ 11813 h 11812"/>
                    <a:gd name="connsiteX2" fmla="*/ 63281 w 63281"/>
                    <a:gd name="connsiteY2" fmla="*/ 5906 h 11812"/>
                    <a:gd name="connsiteX3" fmla="*/ 57375 w 63281"/>
                    <a:gd name="connsiteY3" fmla="*/ 0 h 11812"/>
                    <a:gd name="connsiteX4" fmla="*/ 5906 w 63281"/>
                    <a:gd name="connsiteY4" fmla="*/ 0 h 11812"/>
                    <a:gd name="connsiteX5" fmla="*/ 0 w 63281"/>
                    <a:gd name="connsiteY5" fmla="*/ 5906 h 11812"/>
                    <a:gd name="connsiteX6" fmla="*/ 5906 w 63281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281" h="11812">
                      <a:moveTo>
                        <a:pt x="5906" y="11813"/>
                      </a:moveTo>
                      <a:lnTo>
                        <a:pt x="57375" y="11813"/>
                      </a:lnTo>
                      <a:cubicBezTo>
                        <a:pt x="60637" y="11813"/>
                        <a:pt x="63281" y="9168"/>
                        <a:pt x="63281" y="5906"/>
                      </a:cubicBezTo>
                      <a:cubicBezTo>
                        <a:pt x="63281" y="2644"/>
                        <a:pt x="60637" y="0"/>
                        <a:pt x="57375" y="0"/>
                      </a:cubicBezTo>
                      <a:lnTo>
                        <a:pt x="5906" y="0"/>
                      </a:lnTo>
                      <a:cubicBezTo>
                        <a:pt x="2644" y="0"/>
                        <a:pt x="0" y="2644"/>
                        <a:pt x="0" y="5906"/>
                      </a:cubicBezTo>
                      <a:cubicBezTo>
                        <a:pt x="0" y="9168"/>
                        <a:pt x="2644" y="11813"/>
                        <a:pt x="5906" y="118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6" name="Полилиния: фигура 105">
                  <a:extLst>
                    <a:ext uri="{FF2B5EF4-FFF2-40B4-BE49-F238E27FC236}">
                      <a16:creationId xmlns:a16="http://schemas.microsoft.com/office/drawing/2014/main" id="{CD6182C5-C18F-4B99-9197-5D6485B81B01}"/>
                    </a:ext>
                  </a:extLst>
                </p:cNvPr>
                <p:cNvSpPr/>
                <p:nvPr/>
              </p:nvSpPr>
              <p:spPr>
                <a:xfrm>
                  <a:off x="10443758" y="1799573"/>
                  <a:ext cx="61258" cy="50158"/>
                </a:xfrm>
                <a:custGeom>
                  <a:avLst/>
                  <a:gdLst>
                    <a:gd name="connsiteX0" fmla="*/ 2175 w 61258"/>
                    <a:gd name="connsiteY0" fmla="*/ 34844 h 50158"/>
                    <a:gd name="connsiteX1" fmla="*/ 18625 w 61258"/>
                    <a:gd name="connsiteY1" fmla="*/ 48766 h 50158"/>
                    <a:gd name="connsiteX2" fmla="*/ 26924 w 61258"/>
                    <a:gd name="connsiteY2" fmla="*/ 48091 h 50158"/>
                    <a:gd name="connsiteX3" fmla="*/ 59834 w 61258"/>
                    <a:gd name="connsiteY3" fmla="*/ 9755 h 50158"/>
                    <a:gd name="connsiteX4" fmla="*/ 59199 w 61258"/>
                    <a:gd name="connsiteY4" fmla="*/ 1425 h 50158"/>
                    <a:gd name="connsiteX5" fmla="*/ 50870 w 61258"/>
                    <a:gd name="connsiteY5" fmla="*/ 2060 h 50158"/>
                    <a:gd name="connsiteX6" fmla="*/ 21781 w 61258"/>
                    <a:gd name="connsiteY6" fmla="*/ 35958 h 50158"/>
                    <a:gd name="connsiteX7" fmla="*/ 9809 w 61258"/>
                    <a:gd name="connsiteY7" fmla="*/ 25833 h 50158"/>
                    <a:gd name="connsiteX8" fmla="*/ 1474 w 61258"/>
                    <a:gd name="connsiteY8" fmla="*/ 26363 h 50158"/>
                    <a:gd name="connsiteX9" fmla="*/ 2003 w 61258"/>
                    <a:gd name="connsiteY9" fmla="*/ 34699 h 50158"/>
                    <a:gd name="connsiteX10" fmla="*/ 2175 w 61258"/>
                    <a:gd name="connsiteY10" fmla="*/ 34844 h 50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258" h="50158">
                      <a:moveTo>
                        <a:pt x="2175" y="34844"/>
                      </a:moveTo>
                      <a:lnTo>
                        <a:pt x="18625" y="48766"/>
                      </a:lnTo>
                      <a:cubicBezTo>
                        <a:pt x="21107" y="50859"/>
                        <a:pt x="24813" y="50558"/>
                        <a:pt x="26924" y="48091"/>
                      </a:cubicBezTo>
                      <a:lnTo>
                        <a:pt x="59834" y="9755"/>
                      </a:lnTo>
                      <a:cubicBezTo>
                        <a:pt x="61959" y="7279"/>
                        <a:pt x="61674" y="3550"/>
                        <a:pt x="59199" y="1425"/>
                      </a:cubicBezTo>
                      <a:cubicBezTo>
                        <a:pt x="56724" y="-700"/>
                        <a:pt x="52995" y="-416"/>
                        <a:pt x="50870" y="2060"/>
                      </a:cubicBezTo>
                      <a:lnTo>
                        <a:pt x="21781" y="35958"/>
                      </a:lnTo>
                      <a:lnTo>
                        <a:pt x="9809" y="25833"/>
                      </a:lnTo>
                      <a:cubicBezTo>
                        <a:pt x="7361" y="23677"/>
                        <a:pt x="3629" y="23915"/>
                        <a:pt x="1474" y="26363"/>
                      </a:cubicBezTo>
                      <a:cubicBezTo>
                        <a:pt x="-682" y="28811"/>
                        <a:pt x="-445" y="32543"/>
                        <a:pt x="2003" y="34699"/>
                      </a:cubicBezTo>
                      <a:cubicBezTo>
                        <a:pt x="2060" y="34748"/>
                        <a:pt x="2117" y="34797"/>
                        <a:pt x="2175" y="3484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7" name="Полилиния: фигура 106">
                  <a:extLst>
                    <a:ext uri="{FF2B5EF4-FFF2-40B4-BE49-F238E27FC236}">
                      <a16:creationId xmlns:a16="http://schemas.microsoft.com/office/drawing/2014/main" id="{691797F6-9A31-43C9-B8B0-6019B7C1A6E6}"/>
                    </a:ext>
                  </a:extLst>
                </p:cNvPr>
                <p:cNvSpPr/>
                <p:nvPr/>
              </p:nvSpPr>
              <p:spPr>
                <a:xfrm>
                  <a:off x="10519781" y="1805487"/>
                  <a:ext cx="87750" cy="11812"/>
                </a:xfrm>
                <a:custGeom>
                  <a:avLst/>
                  <a:gdLst>
                    <a:gd name="connsiteX0" fmla="*/ 5906 w 87750"/>
                    <a:gd name="connsiteY0" fmla="*/ 11813 h 11812"/>
                    <a:gd name="connsiteX1" fmla="*/ 81844 w 87750"/>
                    <a:gd name="connsiteY1" fmla="*/ 11813 h 11812"/>
                    <a:gd name="connsiteX2" fmla="*/ 87750 w 87750"/>
                    <a:gd name="connsiteY2" fmla="*/ 5906 h 11812"/>
                    <a:gd name="connsiteX3" fmla="*/ 81844 w 87750"/>
                    <a:gd name="connsiteY3" fmla="*/ 0 h 11812"/>
                    <a:gd name="connsiteX4" fmla="*/ 5906 w 87750"/>
                    <a:gd name="connsiteY4" fmla="*/ 0 h 11812"/>
                    <a:gd name="connsiteX5" fmla="*/ 0 w 87750"/>
                    <a:gd name="connsiteY5" fmla="*/ 5906 h 11812"/>
                    <a:gd name="connsiteX6" fmla="*/ 5906 w 87750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750" h="11812">
                      <a:moveTo>
                        <a:pt x="5906" y="11813"/>
                      </a:moveTo>
                      <a:lnTo>
                        <a:pt x="81844" y="11813"/>
                      </a:lnTo>
                      <a:cubicBezTo>
                        <a:pt x="85106" y="11813"/>
                        <a:pt x="87750" y="9168"/>
                        <a:pt x="87750" y="5906"/>
                      </a:cubicBezTo>
                      <a:cubicBezTo>
                        <a:pt x="87750" y="2644"/>
                        <a:pt x="85106" y="0"/>
                        <a:pt x="81844" y="0"/>
                      </a:cubicBezTo>
                      <a:lnTo>
                        <a:pt x="5906" y="0"/>
                      </a:lnTo>
                      <a:cubicBezTo>
                        <a:pt x="2644" y="0"/>
                        <a:pt x="0" y="2644"/>
                        <a:pt x="0" y="5906"/>
                      </a:cubicBezTo>
                      <a:cubicBezTo>
                        <a:pt x="0" y="9168"/>
                        <a:pt x="2644" y="11813"/>
                        <a:pt x="5906" y="118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8" name="Полилиния: фигура 107">
                  <a:extLst>
                    <a:ext uri="{FF2B5EF4-FFF2-40B4-BE49-F238E27FC236}">
                      <a16:creationId xmlns:a16="http://schemas.microsoft.com/office/drawing/2014/main" id="{449B10FD-F74D-40B6-A653-08277240D4DC}"/>
                    </a:ext>
                  </a:extLst>
                </p:cNvPr>
                <p:cNvSpPr/>
                <p:nvPr/>
              </p:nvSpPr>
              <p:spPr>
                <a:xfrm>
                  <a:off x="10519781" y="1832018"/>
                  <a:ext cx="63281" cy="11812"/>
                </a:xfrm>
                <a:custGeom>
                  <a:avLst/>
                  <a:gdLst>
                    <a:gd name="connsiteX0" fmla="*/ 5906 w 63281"/>
                    <a:gd name="connsiteY0" fmla="*/ 11813 h 11812"/>
                    <a:gd name="connsiteX1" fmla="*/ 57375 w 63281"/>
                    <a:gd name="connsiteY1" fmla="*/ 11813 h 11812"/>
                    <a:gd name="connsiteX2" fmla="*/ 63281 w 63281"/>
                    <a:gd name="connsiteY2" fmla="*/ 5906 h 11812"/>
                    <a:gd name="connsiteX3" fmla="*/ 57375 w 63281"/>
                    <a:gd name="connsiteY3" fmla="*/ 0 h 11812"/>
                    <a:gd name="connsiteX4" fmla="*/ 5906 w 63281"/>
                    <a:gd name="connsiteY4" fmla="*/ 0 h 11812"/>
                    <a:gd name="connsiteX5" fmla="*/ 0 w 63281"/>
                    <a:gd name="connsiteY5" fmla="*/ 5906 h 11812"/>
                    <a:gd name="connsiteX6" fmla="*/ 5906 w 63281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281" h="11812">
                      <a:moveTo>
                        <a:pt x="5906" y="11813"/>
                      </a:moveTo>
                      <a:lnTo>
                        <a:pt x="57375" y="11813"/>
                      </a:lnTo>
                      <a:cubicBezTo>
                        <a:pt x="60637" y="11813"/>
                        <a:pt x="63281" y="9168"/>
                        <a:pt x="63281" y="5906"/>
                      </a:cubicBezTo>
                      <a:cubicBezTo>
                        <a:pt x="63281" y="2644"/>
                        <a:pt x="60637" y="0"/>
                        <a:pt x="57375" y="0"/>
                      </a:cubicBezTo>
                      <a:lnTo>
                        <a:pt x="5906" y="0"/>
                      </a:lnTo>
                      <a:cubicBezTo>
                        <a:pt x="2644" y="0"/>
                        <a:pt x="0" y="2644"/>
                        <a:pt x="0" y="5906"/>
                      </a:cubicBezTo>
                      <a:cubicBezTo>
                        <a:pt x="0" y="9168"/>
                        <a:pt x="2644" y="11813"/>
                        <a:pt x="5906" y="118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734BA8C2-0160-4972-8782-4C7176989A74}"/>
              </a:ext>
            </a:extLst>
          </p:cNvPr>
          <p:cNvGrpSpPr/>
          <p:nvPr/>
        </p:nvGrpSpPr>
        <p:grpSpPr>
          <a:xfrm>
            <a:off x="906720" y="1798466"/>
            <a:ext cx="443735" cy="500039"/>
            <a:chOff x="6702842" y="2531105"/>
            <a:chExt cx="443735" cy="500039"/>
          </a:xfrm>
        </p:grpSpPr>
        <p:sp>
          <p:nvSpPr>
            <p:cNvPr id="122" name="Блок-схема: узел 121">
              <a:extLst>
                <a:ext uri="{FF2B5EF4-FFF2-40B4-BE49-F238E27FC236}">
                  <a16:creationId xmlns:a16="http://schemas.microsoft.com/office/drawing/2014/main" id="{F9814A13-4499-4D4C-8DF2-D7A0CAF97036}"/>
                </a:ext>
              </a:extLst>
            </p:cNvPr>
            <p:cNvSpPr/>
            <p:nvPr/>
          </p:nvSpPr>
          <p:spPr>
            <a:xfrm>
              <a:off x="6702842" y="2634269"/>
              <a:ext cx="396875" cy="396875"/>
            </a:xfrm>
            <a:prstGeom prst="flowChartConnector">
              <a:avLst/>
            </a:prstGeom>
            <a:solidFill>
              <a:srgbClr val="BFD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grpSp>
          <p:nvGrpSpPr>
            <p:cNvPr id="124" name="Рисунок 124">
              <a:extLst>
                <a:ext uri="{FF2B5EF4-FFF2-40B4-BE49-F238E27FC236}">
                  <a16:creationId xmlns:a16="http://schemas.microsoft.com/office/drawing/2014/main" id="{923584F6-C83E-4FE9-B8E3-5FC2E7F6B263}"/>
                </a:ext>
              </a:extLst>
            </p:cNvPr>
            <p:cNvGrpSpPr/>
            <p:nvPr/>
          </p:nvGrpSpPr>
          <p:grpSpPr>
            <a:xfrm>
              <a:off x="6750577" y="2531105"/>
              <a:ext cx="396000" cy="432000"/>
              <a:chOff x="540746" y="1667842"/>
              <a:chExt cx="395678" cy="399600"/>
            </a:xfrm>
            <a:solidFill>
              <a:srgbClr val="000000"/>
            </a:solidFill>
          </p:grpSpPr>
          <p:sp>
            <p:nvSpPr>
              <p:cNvPr id="125" name="Полилиния: фигура 124">
                <a:extLst>
                  <a:ext uri="{FF2B5EF4-FFF2-40B4-BE49-F238E27FC236}">
                    <a16:creationId xmlns:a16="http://schemas.microsoft.com/office/drawing/2014/main" id="{FC39E456-D8C7-47DC-8024-CACCB71F0B81}"/>
                  </a:ext>
                </a:extLst>
              </p:cNvPr>
              <p:cNvSpPr/>
              <p:nvPr/>
            </p:nvSpPr>
            <p:spPr>
              <a:xfrm>
                <a:off x="785806" y="1819806"/>
                <a:ext cx="112638" cy="11705"/>
              </a:xfrm>
              <a:custGeom>
                <a:avLst/>
                <a:gdLst>
                  <a:gd name="connsiteX0" fmla="*/ 106785 w 112638"/>
                  <a:gd name="connsiteY0" fmla="*/ 0 h 11705"/>
                  <a:gd name="connsiteX1" fmla="*/ 5853 w 112638"/>
                  <a:gd name="connsiteY1" fmla="*/ 0 h 11705"/>
                  <a:gd name="connsiteX2" fmla="*/ 0 w 112638"/>
                  <a:gd name="connsiteY2" fmla="*/ 5853 h 11705"/>
                  <a:gd name="connsiteX3" fmla="*/ 5853 w 112638"/>
                  <a:gd name="connsiteY3" fmla="*/ 11705 h 11705"/>
                  <a:gd name="connsiteX4" fmla="*/ 106785 w 112638"/>
                  <a:gd name="connsiteY4" fmla="*/ 11705 h 11705"/>
                  <a:gd name="connsiteX5" fmla="*/ 112638 w 112638"/>
                  <a:gd name="connsiteY5" fmla="*/ 5853 h 11705"/>
                  <a:gd name="connsiteX6" fmla="*/ 106785 w 112638"/>
                  <a:gd name="connsiteY6" fmla="*/ 0 h 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38" h="11705">
                    <a:moveTo>
                      <a:pt x="106785" y="0"/>
                    </a:moveTo>
                    <a:lnTo>
                      <a:pt x="5853" y="0"/>
                    </a:lnTo>
                    <a:cubicBezTo>
                      <a:pt x="2620" y="0"/>
                      <a:pt x="0" y="2621"/>
                      <a:pt x="0" y="5853"/>
                    </a:cubicBezTo>
                    <a:cubicBezTo>
                      <a:pt x="0" y="9085"/>
                      <a:pt x="2621" y="11705"/>
                      <a:pt x="5853" y="11705"/>
                    </a:cubicBezTo>
                    <a:lnTo>
                      <a:pt x="106785" y="11705"/>
                    </a:lnTo>
                    <a:cubicBezTo>
                      <a:pt x="110018" y="11705"/>
                      <a:pt x="112638" y="9085"/>
                      <a:pt x="112638" y="5853"/>
                    </a:cubicBezTo>
                    <a:cubicBezTo>
                      <a:pt x="112638" y="2621"/>
                      <a:pt x="110017" y="0"/>
                      <a:pt x="1067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6" name="Полилиния: фигура 125">
                <a:extLst>
                  <a:ext uri="{FF2B5EF4-FFF2-40B4-BE49-F238E27FC236}">
                    <a16:creationId xmlns:a16="http://schemas.microsoft.com/office/drawing/2014/main" id="{ADB7A266-DE75-4897-ACD2-D77368A6AB1C}"/>
                  </a:ext>
                </a:extLst>
              </p:cNvPr>
              <p:cNvSpPr/>
              <p:nvPr/>
            </p:nvSpPr>
            <p:spPr>
              <a:xfrm>
                <a:off x="785806" y="1855093"/>
                <a:ext cx="112638" cy="11705"/>
              </a:xfrm>
              <a:custGeom>
                <a:avLst/>
                <a:gdLst>
                  <a:gd name="connsiteX0" fmla="*/ 106785 w 112638"/>
                  <a:gd name="connsiteY0" fmla="*/ 0 h 11705"/>
                  <a:gd name="connsiteX1" fmla="*/ 5853 w 112638"/>
                  <a:gd name="connsiteY1" fmla="*/ 0 h 11705"/>
                  <a:gd name="connsiteX2" fmla="*/ 0 w 112638"/>
                  <a:gd name="connsiteY2" fmla="*/ 5853 h 11705"/>
                  <a:gd name="connsiteX3" fmla="*/ 5853 w 112638"/>
                  <a:gd name="connsiteY3" fmla="*/ 11705 h 11705"/>
                  <a:gd name="connsiteX4" fmla="*/ 106785 w 112638"/>
                  <a:gd name="connsiteY4" fmla="*/ 11705 h 11705"/>
                  <a:gd name="connsiteX5" fmla="*/ 112638 w 112638"/>
                  <a:gd name="connsiteY5" fmla="*/ 5853 h 11705"/>
                  <a:gd name="connsiteX6" fmla="*/ 106785 w 112638"/>
                  <a:gd name="connsiteY6" fmla="*/ 0 h 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38" h="11705">
                    <a:moveTo>
                      <a:pt x="106785" y="0"/>
                    </a:moveTo>
                    <a:lnTo>
                      <a:pt x="5853" y="0"/>
                    </a:lnTo>
                    <a:cubicBezTo>
                      <a:pt x="2620" y="0"/>
                      <a:pt x="0" y="2621"/>
                      <a:pt x="0" y="5853"/>
                    </a:cubicBezTo>
                    <a:cubicBezTo>
                      <a:pt x="0" y="9085"/>
                      <a:pt x="2621" y="11705"/>
                      <a:pt x="5853" y="11705"/>
                    </a:cubicBezTo>
                    <a:lnTo>
                      <a:pt x="106785" y="11705"/>
                    </a:lnTo>
                    <a:cubicBezTo>
                      <a:pt x="110018" y="11705"/>
                      <a:pt x="112638" y="9085"/>
                      <a:pt x="112638" y="5853"/>
                    </a:cubicBezTo>
                    <a:cubicBezTo>
                      <a:pt x="112638" y="2621"/>
                      <a:pt x="110017" y="0"/>
                      <a:pt x="1067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7" name="Полилиния: фигура 126">
                <a:extLst>
                  <a:ext uri="{FF2B5EF4-FFF2-40B4-BE49-F238E27FC236}">
                    <a16:creationId xmlns:a16="http://schemas.microsoft.com/office/drawing/2014/main" id="{98BB501E-3285-45D1-A049-FAFDA6CBE338}"/>
                  </a:ext>
                </a:extLst>
              </p:cNvPr>
              <p:cNvSpPr/>
              <p:nvPr/>
            </p:nvSpPr>
            <p:spPr>
              <a:xfrm>
                <a:off x="785806" y="1890380"/>
                <a:ext cx="112638" cy="11705"/>
              </a:xfrm>
              <a:custGeom>
                <a:avLst/>
                <a:gdLst>
                  <a:gd name="connsiteX0" fmla="*/ 112638 w 112638"/>
                  <a:gd name="connsiteY0" fmla="*/ 5853 h 11705"/>
                  <a:gd name="connsiteX1" fmla="*/ 106785 w 112638"/>
                  <a:gd name="connsiteY1" fmla="*/ 0 h 11705"/>
                  <a:gd name="connsiteX2" fmla="*/ 5853 w 112638"/>
                  <a:gd name="connsiteY2" fmla="*/ 0 h 11705"/>
                  <a:gd name="connsiteX3" fmla="*/ 0 w 112638"/>
                  <a:gd name="connsiteY3" fmla="*/ 5853 h 11705"/>
                  <a:gd name="connsiteX4" fmla="*/ 5853 w 112638"/>
                  <a:gd name="connsiteY4" fmla="*/ 11705 h 11705"/>
                  <a:gd name="connsiteX5" fmla="*/ 106785 w 112638"/>
                  <a:gd name="connsiteY5" fmla="*/ 11705 h 11705"/>
                  <a:gd name="connsiteX6" fmla="*/ 112638 w 112638"/>
                  <a:gd name="connsiteY6" fmla="*/ 5853 h 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38" h="11705">
                    <a:moveTo>
                      <a:pt x="112638" y="5853"/>
                    </a:moveTo>
                    <a:cubicBezTo>
                      <a:pt x="112638" y="2620"/>
                      <a:pt x="110017" y="0"/>
                      <a:pt x="106785" y="0"/>
                    </a:cubicBezTo>
                    <a:lnTo>
                      <a:pt x="5853" y="0"/>
                    </a:lnTo>
                    <a:cubicBezTo>
                      <a:pt x="2620" y="0"/>
                      <a:pt x="0" y="2621"/>
                      <a:pt x="0" y="5853"/>
                    </a:cubicBezTo>
                    <a:cubicBezTo>
                      <a:pt x="0" y="9085"/>
                      <a:pt x="2621" y="11705"/>
                      <a:pt x="5853" y="11705"/>
                    </a:cubicBezTo>
                    <a:lnTo>
                      <a:pt x="106785" y="11705"/>
                    </a:lnTo>
                    <a:cubicBezTo>
                      <a:pt x="110017" y="11706"/>
                      <a:pt x="112638" y="9085"/>
                      <a:pt x="112638" y="58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8" name="Полилиния: фигура 127">
                <a:extLst>
                  <a:ext uri="{FF2B5EF4-FFF2-40B4-BE49-F238E27FC236}">
                    <a16:creationId xmlns:a16="http://schemas.microsoft.com/office/drawing/2014/main" id="{133E2A5F-C238-4A4D-8B21-08DD5AAE07AB}"/>
                  </a:ext>
                </a:extLst>
              </p:cNvPr>
              <p:cNvSpPr/>
              <p:nvPr/>
            </p:nvSpPr>
            <p:spPr>
              <a:xfrm>
                <a:off x="785806" y="1925668"/>
                <a:ext cx="62171" cy="11705"/>
              </a:xfrm>
              <a:custGeom>
                <a:avLst/>
                <a:gdLst>
                  <a:gd name="connsiteX0" fmla="*/ 5853 w 62171"/>
                  <a:gd name="connsiteY0" fmla="*/ 0 h 11705"/>
                  <a:gd name="connsiteX1" fmla="*/ 0 w 62171"/>
                  <a:gd name="connsiteY1" fmla="*/ 5853 h 11705"/>
                  <a:gd name="connsiteX2" fmla="*/ 5853 w 62171"/>
                  <a:gd name="connsiteY2" fmla="*/ 11705 h 11705"/>
                  <a:gd name="connsiteX3" fmla="*/ 56319 w 62171"/>
                  <a:gd name="connsiteY3" fmla="*/ 11705 h 11705"/>
                  <a:gd name="connsiteX4" fmla="*/ 62171 w 62171"/>
                  <a:gd name="connsiteY4" fmla="*/ 5853 h 11705"/>
                  <a:gd name="connsiteX5" fmla="*/ 56319 w 62171"/>
                  <a:gd name="connsiteY5" fmla="*/ 0 h 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71" h="11705">
                    <a:moveTo>
                      <a:pt x="5853" y="0"/>
                    </a:moveTo>
                    <a:cubicBezTo>
                      <a:pt x="2620" y="0"/>
                      <a:pt x="0" y="2621"/>
                      <a:pt x="0" y="5853"/>
                    </a:cubicBezTo>
                    <a:cubicBezTo>
                      <a:pt x="0" y="9085"/>
                      <a:pt x="2621" y="11705"/>
                      <a:pt x="5853" y="11705"/>
                    </a:cubicBezTo>
                    <a:lnTo>
                      <a:pt x="56319" y="11705"/>
                    </a:lnTo>
                    <a:cubicBezTo>
                      <a:pt x="59551" y="11705"/>
                      <a:pt x="62171" y="9085"/>
                      <a:pt x="62171" y="5853"/>
                    </a:cubicBezTo>
                    <a:cubicBezTo>
                      <a:pt x="62171" y="2621"/>
                      <a:pt x="59551" y="0"/>
                      <a:pt x="563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9" name="Полилиния: фигура 128">
                <a:extLst>
                  <a:ext uri="{FF2B5EF4-FFF2-40B4-BE49-F238E27FC236}">
                    <a16:creationId xmlns:a16="http://schemas.microsoft.com/office/drawing/2014/main" id="{8D5B3A11-9393-438A-8E8A-EF6AEDB9D507}"/>
                  </a:ext>
                </a:extLst>
              </p:cNvPr>
              <p:cNvSpPr/>
              <p:nvPr/>
            </p:nvSpPr>
            <p:spPr>
              <a:xfrm>
                <a:off x="540746" y="1667842"/>
                <a:ext cx="395678" cy="399600"/>
              </a:xfrm>
              <a:custGeom>
                <a:avLst/>
                <a:gdLst>
                  <a:gd name="connsiteX0" fmla="*/ 387196 w 395678"/>
                  <a:gd name="connsiteY0" fmla="*/ 68830 h 399600"/>
                  <a:gd name="connsiteX1" fmla="*/ 326849 w 395678"/>
                  <a:gd name="connsiteY1" fmla="*/ 8484 h 399600"/>
                  <a:gd name="connsiteX2" fmla="*/ 306370 w 395678"/>
                  <a:gd name="connsiteY2" fmla="*/ 0 h 399600"/>
                  <a:gd name="connsiteX3" fmla="*/ 107788 w 395678"/>
                  <a:gd name="connsiteY3" fmla="*/ 0 h 399600"/>
                  <a:gd name="connsiteX4" fmla="*/ 78829 w 395678"/>
                  <a:gd name="connsiteY4" fmla="*/ 28960 h 399600"/>
                  <a:gd name="connsiteX5" fmla="*/ 78829 w 395678"/>
                  <a:gd name="connsiteY5" fmla="*/ 88885 h 399600"/>
                  <a:gd name="connsiteX6" fmla="*/ 84682 w 395678"/>
                  <a:gd name="connsiteY6" fmla="*/ 94738 h 399600"/>
                  <a:gd name="connsiteX7" fmla="*/ 90534 w 395678"/>
                  <a:gd name="connsiteY7" fmla="*/ 88885 h 399600"/>
                  <a:gd name="connsiteX8" fmla="*/ 90534 w 395678"/>
                  <a:gd name="connsiteY8" fmla="*/ 28960 h 399600"/>
                  <a:gd name="connsiteX9" fmla="*/ 107788 w 395678"/>
                  <a:gd name="connsiteY9" fmla="*/ 11706 h 399600"/>
                  <a:gd name="connsiteX10" fmla="*/ 306370 w 395678"/>
                  <a:gd name="connsiteY10" fmla="*/ 11706 h 399600"/>
                  <a:gd name="connsiteX11" fmla="*/ 310088 w 395678"/>
                  <a:gd name="connsiteY11" fmla="*/ 12109 h 399600"/>
                  <a:gd name="connsiteX12" fmla="*/ 310088 w 395678"/>
                  <a:gd name="connsiteY12" fmla="*/ 65412 h 399600"/>
                  <a:gd name="connsiteX13" fmla="*/ 330266 w 395678"/>
                  <a:gd name="connsiteY13" fmla="*/ 85590 h 399600"/>
                  <a:gd name="connsiteX14" fmla="*/ 383563 w 395678"/>
                  <a:gd name="connsiteY14" fmla="*/ 85590 h 399600"/>
                  <a:gd name="connsiteX15" fmla="*/ 383971 w 395678"/>
                  <a:gd name="connsiteY15" fmla="*/ 89308 h 399600"/>
                  <a:gd name="connsiteX16" fmla="*/ 383971 w 395678"/>
                  <a:gd name="connsiteY16" fmla="*/ 370641 h 399600"/>
                  <a:gd name="connsiteX17" fmla="*/ 366717 w 395678"/>
                  <a:gd name="connsiteY17" fmla="*/ 387895 h 399600"/>
                  <a:gd name="connsiteX18" fmla="*/ 288087 w 395678"/>
                  <a:gd name="connsiteY18" fmla="*/ 387895 h 399600"/>
                  <a:gd name="connsiteX19" fmla="*/ 284813 w 395678"/>
                  <a:gd name="connsiteY19" fmla="*/ 354629 h 399600"/>
                  <a:gd name="connsiteX20" fmla="*/ 231596 w 395678"/>
                  <a:gd name="connsiteY20" fmla="*/ 301412 h 399600"/>
                  <a:gd name="connsiteX21" fmla="*/ 217239 w 395678"/>
                  <a:gd name="connsiteY21" fmla="*/ 298261 h 399600"/>
                  <a:gd name="connsiteX22" fmla="*/ 205782 w 395678"/>
                  <a:gd name="connsiteY22" fmla="*/ 286804 h 399600"/>
                  <a:gd name="connsiteX23" fmla="*/ 193808 w 395678"/>
                  <a:gd name="connsiteY23" fmla="*/ 140281 h 399600"/>
                  <a:gd name="connsiteX24" fmla="*/ 33208 w 395678"/>
                  <a:gd name="connsiteY24" fmla="*/ 140281 h 399600"/>
                  <a:gd name="connsiteX25" fmla="*/ 33208 w 395678"/>
                  <a:gd name="connsiteY25" fmla="*/ 300881 h 399600"/>
                  <a:gd name="connsiteX26" fmla="*/ 179727 w 395678"/>
                  <a:gd name="connsiteY26" fmla="*/ 312850 h 399600"/>
                  <a:gd name="connsiteX27" fmla="*/ 191188 w 395678"/>
                  <a:gd name="connsiteY27" fmla="*/ 324311 h 399600"/>
                  <a:gd name="connsiteX28" fmla="*/ 194341 w 395678"/>
                  <a:gd name="connsiteY28" fmla="*/ 338669 h 399600"/>
                  <a:gd name="connsiteX29" fmla="*/ 243566 w 395678"/>
                  <a:gd name="connsiteY29" fmla="*/ 387895 h 399600"/>
                  <a:gd name="connsiteX30" fmla="*/ 107788 w 395678"/>
                  <a:gd name="connsiteY30" fmla="*/ 387895 h 399600"/>
                  <a:gd name="connsiteX31" fmla="*/ 90534 w 395678"/>
                  <a:gd name="connsiteY31" fmla="*/ 370641 h 399600"/>
                  <a:gd name="connsiteX32" fmla="*/ 90534 w 395678"/>
                  <a:gd name="connsiteY32" fmla="*/ 351882 h 399600"/>
                  <a:gd name="connsiteX33" fmla="*/ 84682 w 395678"/>
                  <a:gd name="connsiteY33" fmla="*/ 346029 h 399600"/>
                  <a:gd name="connsiteX34" fmla="*/ 78829 w 395678"/>
                  <a:gd name="connsiteY34" fmla="*/ 351882 h 399600"/>
                  <a:gd name="connsiteX35" fmla="*/ 78829 w 395678"/>
                  <a:gd name="connsiteY35" fmla="*/ 370641 h 399600"/>
                  <a:gd name="connsiteX36" fmla="*/ 107788 w 395678"/>
                  <a:gd name="connsiteY36" fmla="*/ 399600 h 399600"/>
                  <a:gd name="connsiteX37" fmla="*/ 366718 w 395678"/>
                  <a:gd name="connsiteY37" fmla="*/ 399600 h 399600"/>
                  <a:gd name="connsiteX38" fmla="*/ 395678 w 395678"/>
                  <a:gd name="connsiteY38" fmla="*/ 370641 h 399600"/>
                  <a:gd name="connsiteX39" fmla="*/ 395678 w 395678"/>
                  <a:gd name="connsiteY39" fmla="*/ 89308 h 399600"/>
                  <a:gd name="connsiteX40" fmla="*/ 387196 w 395678"/>
                  <a:gd name="connsiteY40" fmla="*/ 68830 h 399600"/>
                  <a:gd name="connsiteX41" fmla="*/ 41487 w 395678"/>
                  <a:gd name="connsiteY41" fmla="*/ 292603 h 399600"/>
                  <a:gd name="connsiteX42" fmla="*/ 41487 w 395678"/>
                  <a:gd name="connsiteY42" fmla="*/ 148558 h 399600"/>
                  <a:gd name="connsiteX43" fmla="*/ 185532 w 395678"/>
                  <a:gd name="connsiteY43" fmla="*/ 148558 h 399600"/>
                  <a:gd name="connsiteX44" fmla="*/ 193456 w 395678"/>
                  <a:gd name="connsiteY44" fmla="*/ 283708 h 399600"/>
                  <a:gd name="connsiteX45" fmla="*/ 176637 w 395678"/>
                  <a:gd name="connsiteY45" fmla="*/ 300527 h 399600"/>
                  <a:gd name="connsiteX46" fmla="*/ 41487 w 395678"/>
                  <a:gd name="connsiteY46" fmla="*/ 292603 h 399600"/>
                  <a:gd name="connsiteX47" fmla="*/ 188945 w 395678"/>
                  <a:gd name="connsiteY47" fmla="*/ 305468 h 399600"/>
                  <a:gd name="connsiteX48" fmla="*/ 198418 w 395678"/>
                  <a:gd name="connsiteY48" fmla="*/ 295994 h 399600"/>
                  <a:gd name="connsiteX49" fmla="*/ 208057 w 395678"/>
                  <a:gd name="connsiteY49" fmla="*/ 305633 h 399600"/>
                  <a:gd name="connsiteX50" fmla="*/ 198561 w 395678"/>
                  <a:gd name="connsiteY50" fmla="*/ 315129 h 399600"/>
                  <a:gd name="connsiteX51" fmla="*/ 188923 w 395678"/>
                  <a:gd name="connsiteY51" fmla="*/ 305490 h 399600"/>
                  <a:gd name="connsiteX52" fmla="*/ 188945 w 395678"/>
                  <a:gd name="connsiteY52" fmla="*/ 305468 h 399600"/>
                  <a:gd name="connsiteX53" fmla="*/ 255834 w 395678"/>
                  <a:gd name="connsiteY53" fmla="*/ 383607 h 399600"/>
                  <a:gd name="connsiteX54" fmla="*/ 202618 w 395678"/>
                  <a:gd name="connsiteY54" fmla="*/ 330391 h 399600"/>
                  <a:gd name="connsiteX55" fmla="*/ 202618 w 395678"/>
                  <a:gd name="connsiteY55" fmla="*/ 327625 h 399600"/>
                  <a:gd name="connsiteX56" fmla="*/ 202696 w 395678"/>
                  <a:gd name="connsiteY56" fmla="*/ 327548 h 399600"/>
                  <a:gd name="connsiteX57" fmla="*/ 202699 w 395678"/>
                  <a:gd name="connsiteY57" fmla="*/ 327544 h 399600"/>
                  <a:gd name="connsiteX58" fmla="*/ 220554 w 395678"/>
                  <a:gd name="connsiteY58" fmla="*/ 309689 h 399600"/>
                  <a:gd name="connsiteX59" fmla="*/ 223320 w 395678"/>
                  <a:gd name="connsiteY59" fmla="*/ 309689 h 399600"/>
                  <a:gd name="connsiteX60" fmla="*/ 276536 w 395678"/>
                  <a:gd name="connsiteY60" fmla="*/ 362906 h 399600"/>
                  <a:gd name="connsiteX61" fmla="*/ 276536 w 395678"/>
                  <a:gd name="connsiteY61" fmla="*/ 383607 h 399600"/>
                  <a:gd name="connsiteX62" fmla="*/ 255834 w 395678"/>
                  <a:gd name="connsiteY62" fmla="*/ 383607 h 399600"/>
                  <a:gd name="connsiteX63" fmla="*/ 321794 w 395678"/>
                  <a:gd name="connsiteY63" fmla="*/ 65412 h 399600"/>
                  <a:gd name="connsiteX64" fmla="*/ 321794 w 395678"/>
                  <a:gd name="connsiteY64" fmla="*/ 19983 h 399600"/>
                  <a:gd name="connsiteX65" fmla="*/ 375695 w 395678"/>
                  <a:gd name="connsiteY65" fmla="*/ 73884 h 399600"/>
                  <a:gd name="connsiteX66" fmla="*/ 330267 w 395678"/>
                  <a:gd name="connsiteY66" fmla="*/ 73884 h 399600"/>
                  <a:gd name="connsiteX67" fmla="*/ 321794 w 395678"/>
                  <a:gd name="connsiteY67" fmla="*/ 65412 h 39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95678" h="399600">
                    <a:moveTo>
                      <a:pt x="387196" y="68830"/>
                    </a:moveTo>
                    <a:lnTo>
                      <a:pt x="326849" y="8484"/>
                    </a:lnTo>
                    <a:cubicBezTo>
                      <a:pt x="321488" y="3118"/>
                      <a:pt x="314141" y="0"/>
                      <a:pt x="306370" y="0"/>
                    </a:cubicBezTo>
                    <a:lnTo>
                      <a:pt x="107788" y="0"/>
                    </a:lnTo>
                    <a:cubicBezTo>
                      <a:pt x="91820" y="0"/>
                      <a:pt x="78829" y="12992"/>
                      <a:pt x="78829" y="28960"/>
                    </a:cubicBezTo>
                    <a:lnTo>
                      <a:pt x="78829" y="88885"/>
                    </a:lnTo>
                    <a:cubicBezTo>
                      <a:pt x="78829" y="92118"/>
                      <a:pt x="81450" y="94738"/>
                      <a:pt x="84682" y="94738"/>
                    </a:cubicBezTo>
                    <a:cubicBezTo>
                      <a:pt x="87914" y="94738"/>
                      <a:pt x="90534" y="92117"/>
                      <a:pt x="90534" y="88885"/>
                    </a:cubicBezTo>
                    <a:lnTo>
                      <a:pt x="90534" y="28960"/>
                    </a:lnTo>
                    <a:cubicBezTo>
                      <a:pt x="90534" y="19446"/>
                      <a:pt x="98274" y="11706"/>
                      <a:pt x="107788" y="11706"/>
                    </a:cubicBezTo>
                    <a:lnTo>
                      <a:pt x="306370" y="11706"/>
                    </a:lnTo>
                    <a:cubicBezTo>
                      <a:pt x="307633" y="11706"/>
                      <a:pt x="308874" y="11841"/>
                      <a:pt x="310088" y="12109"/>
                    </a:cubicBezTo>
                    <a:lnTo>
                      <a:pt x="310088" y="65412"/>
                    </a:lnTo>
                    <a:cubicBezTo>
                      <a:pt x="310088" y="76538"/>
                      <a:pt x="319140" y="85590"/>
                      <a:pt x="330266" y="85590"/>
                    </a:cubicBezTo>
                    <a:lnTo>
                      <a:pt x="383563" y="85590"/>
                    </a:lnTo>
                    <a:cubicBezTo>
                      <a:pt x="383833" y="86812"/>
                      <a:pt x="383971" y="88063"/>
                      <a:pt x="383971" y="89308"/>
                    </a:cubicBezTo>
                    <a:lnTo>
                      <a:pt x="383971" y="370641"/>
                    </a:lnTo>
                    <a:cubicBezTo>
                      <a:pt x="383971" y="380154"/>
                      <a:pt x="376231" y="387895"/>
                      <a:pt x="366717" y="387895"/>
                    </a:cubicBezTo>
                    <a:lnTo>
                      <a:pt x="288087" y="387895"/>
                    </a:lnTo>
                    <a:cubicBezTo>
                      <a:pt x="294931" y="377662"/>
                      <a:pt x="293841" y="363657"/>
                      <a:pt x="284813" y="354629"/>
                    </a:cubicBezTo>
                    <a:lnTo>
                      <a:pt x="231596" y="301412"/>
                    </a:lnTo>
                    <a:cubicBezTo>
                      <a:pt x="227721" y="297537"/>
                      <a:pt x="222078" y="296495"/>
                      <a:pt x="217239" y="298261"/>
                    </a:cubicBezTo>
                    <a:lnTo>
                      <a:pt x="205782" y="286804"/>
                    </a:lnTo>
                    <a:cubicBezTo>
                      <a:pt x="238105" y="241917"/>
                      <a:pt x="233339" y="179812"/>
                      <a:pt x="193808" y="140281"/>
                    </a:cubicBezTo>
                    <a:cubicBezTo>
                      <a:pt x="149936" y="96409"/>
                      <a:pt x="77953" y="95535"/>
                      <a:pt x="33208" y="140281"/>
                    </a:cubicBezTo>
                    <a:cubicBezTo>
                      <a:pt x="-11069" y="184558"/>
                      <a:pt x="-11069" y="256603"/>
                      <a:pt x="33208" y="300881"/>
                    </a:cubicBezTo>
                    <a:cubicBezTo>
                      <a:pt x="72705" y="340378"/>
                      <a:pt x="134869" y="345073"/>
                      <a:pt x="179727" y="312850"/>
                    </a:cubicBezTo>
                    <a:lnTo>
                      <a:pt x="191188" y="324311"/>
                    </a:lnTo>
                    <a:cubicBezTo>
                      <a:pt x="189423" y="329151"/>
                      <a:pt x="190464" y="334793"/>
                      <a:pt x="194341" y="338669"/>
                    </a:cubicBezTo>
                    <a:lnTo>
                      <a:pt x="243566" y="387895"/>
                    </a:lnTo>
                    <a:lnTo>
                      <a:pt x="107788" y="387895"/>
                    </a:lnTo>
                    <a:cubicBezTo>
                      <a:pt x="98275" y="387895"/>
                      <a:pt x="90534" y="380155"/>
                      <a:pt x="90534" y="370641"/>
                    </a:cubicBezTo>
                    <a:lnTo>
                      <a:pt x="90534" y="351882"/>
                    </a:lnTo>
                    <a:cubicBezTo>
                      <a:pt x="90534" y="348649"/>
                      <a:pt x="87914" y="346029"/>
                      <a:pt x="84682" y="346029"/>
                    </a:cubicBezTo>
                    <a:cubicBezTo>
                      <a:pt x="81450" y="346029"/>
                      <a:pt x="78829" y="348650"/>
                      <a:pt x="78829" y="351882"/>
                    </a:cubicBezTo>
                    <a:lnTo>
                      <a:pt x="78829" y="370641"/>
                    </a:lnTo>
                    <a:cubicBezTo>
                      <a:pt x="78829" y="386609"/>
                      <a:pt x="91821" y="399600"/>
                      <a:pt x="107788" y="399600"/>
                    </a:cubicBezTo>
                    <a:lnTo>
                      <a:pt x="366718" y="399600"/>
                    </a:lnTo>
                    <a:cubicBezTo>
                      <a:pt x="382686" y="399600"/>
                      <a:pt x="395678" y="386608"/>
                      <a:pt x="395678" y="370641"/>
                    </a:cubicBezTo>
                    <a:lnTo>
                      <a:pt x="395678" y="89308"/>
                    </a:lnTo>
                    <a:cubicBezTo>
                      <a:pt x="395678" y="81713"/>
                      <a:pt x="392664" y="74294"/>
                      <a:pt x="387196" y="68830"/>
                    </a:cubicBezTo>
                    <a:close/>
                    <a:moveTo>
                      <a:pt x="41487" y="292603"/>
                    </a:moveTo>
                    <a:cubicBezTo>
                      <a:pt x="1773" y="252890"/>
                      <a:pt x="1773" y="188272"/>
                      <a:pt x="41487" y="148558"/>
                    </a:cubicBezTo>
                    <a:cubicBezTo>
                      <a:pt x="81706" y="108338"/>
                      <a:pt x="146257" y="109283"/>
                      <a:pt x="185532" y="148558"/>
                    </a:cubicBezTo>
                    <a:cubicBezTo>
                      <a:pt x="222100" y="185126"/>
                      <a:pt x="225507" y="243228"/>
                      <a:pt x="193456" y="283708"/>
                    </a:cubicBezTo>
                    <a:cubicBezTo>
                      <a:pt x="188535" y="289922"/>
                      <a:pt x="182858" y="295602"/>
                      <a:pt x="176637" y="300527"/>
                    </a:cubicBezTo>
                    <a:cubicBezTo>
                      <a:pt x="136416" y="332372"/>
                      <a:pt x="78171" y="329288"/>
                      <a:pt x="41487" y="292603"/>
                    </a:cubicBezTo>
                    <a:close/>
                    <a:moveTo>
                      <a:pt x="188945" y="305468"/>
                    </a:moveTo>
                    <a:cubicBezTo>
                      <a:pt x="192255" y="302522"/>
                      <a:pt x="195412" y="299371"/>
                      <a:pt x="198418" y="295994"/>
                    </a:cubicBezTo>
                    <a:lnTo>
                      <a:pt x="208057" y="305633"/>
                    </a:lnTo>
                    <a:lnTo>
                      <a:pt x="198561" y="315129"/>
                    </a:lnTo>
                    <a:lnTo>
                      <a:pt x="188923" y="305490"/>
                    </a:lnTo>
                    <a:cubicBezTo>
                      <a:pt x="188930" y="305483"/>
                      <a:pt x="188937" y="305475"/>
                      <a:pt x="188945" y="305468"/>
                    </a:cubicBezTo>
                    <a:close/>
                    <a:moveTo>
                      <a:pt x="255834" y="383607"/>
                    </a:moveTo>
                    <a:lnTo>
                      <a:pt x="202618" y="330391"/>
                    </a:lnTo>
                    <a:cubicBezTo>
                      <a:pt x="201856" y="329629"/>
                      <a:pt x="201854" y="328390"/>
                      <a:pt x="202618" y="327625"/>
                    </a:cubicBezTo>
                    <a:lnTo>
                      <a:pt x="202696" y="327548"/>
                    </a:lnTo>
                    <a:cubicBezTo>
                      <a:pt x="202697" y="327546"/>
                      <a:pt x="202699" y="327546"/>
                      <a:pt x="202699" y="327544"/>
                    </a:cubicBezTo>
                    <a:lnTo>
                      <a:pt x="220554" y="309689"/>
                    </a:lnTo>
                    <a:cubicBezTo>
                      <a:pt x="221316" y="308927"/>
                      <a:pt x="222558" y="308927"/>
                      <a:pt x="223320" y="309689"/>
                    </a:cubicBezTo>
                    <a:lnTo>
                      <a:pt x="276536" y="362906"/>
                    </a:lnTo>
                    <a:cubicBezTo>
                      <a:pt x="282242" y="368613"/>
                      <a:pt x="282242" y="377899"/>
                      <a:pt x="276536" y="383607"/>
                    </a:cubicBezTo>
                    <a:cubicBezTo>
                      <a:pt x="270814" y="389327"/>
                      <a:pt x="261555" y="389327"/>
                      <a:pt x="255834" y="383607"/>
                    </a:cubicBezTo>
                    <a:close/>
                    <a:moveTo>
                      <a:pt x="321794" y="65412"/>
                    </a:moveTo>
                    <a:lnTo>
                      <a:pt x="321794" y="19983"/>
                    </a:lnTo>
                    <a:lnTo>
                      <a:pt x="375695" y="73884"/>
                    </a:lnTo>
                    <a:lnTo>
                      <a:pt x="330267" y="73884"/>
                    </a:lnTo>
                    <a:cubicBezTo>
                      <a:pt x="325594" y="73884"/>
                      <a:pt x="321794" y="70083"/>
                      <a:pt x="321794" y="654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0" name="Полилиния: фигура 129">
                <a:extLst>
                  <a:ext uri="{FF2B5EF4-FFF2-40B4-BE49-F238E27FC236}">
                    <a16:creationId xmlns:a16="http://schemas.microsoft.com/office/drawing/2014/main" id="{69A966CB-A341-4031-AA6A-8A21F35E7E91}"/>
                  </a:ext>
                </a:extLst>
              </p:cNvPr>
              <p:cNvSpPr/>
              <p:nvPr/>
            </p:nvSpPr>
            <p:spPr>
              <a:xfrm>
                <a:off x="656211" y="1705821"/>
                <a:ext cx="141301" cy="47610"/>
              </a:xfrm>
              <a:custGeom>
                <a:avLst/>
                <a:gdLst>
                  <a:gd name="connsiteX0" fmla="*/ 128713 w 141301"/>
                  <a:gd name="connsiteY0" fmla="*/ 0 h 47610"/>
                  <a:gd name="connsiteX1" fmla="*/ 12589 w 141301"/>
                  <a:gd name="connsiteY1" fmla="*/ 0 h 47610"/>
                  <a:gd name="connsiteX2" fmla="*/ 0 w 141301"/>
                  <a:gd name="connsiteY2" fmla="*/ 12589 h 47610"/>
                  <a:gd name="connsiteX3" fmla="*/ 0 w 141301"/>
                  <a:gd name="connsiteY3" fmla="*/ 35022 h 47610"/>
                  <a:gd name="connsiteX4" fmla="*/ 12589 w 141301"/>
                  <a:gd name="connsiteY4" fmla="*/ 47611 h 47610"/>
                  <a:gd name="connsiteX5" fmla="*/ 128713 w 141301"/>
                  <a:gd name="connsiteY5" fmla="*/ 47611 h 47610"/>
                  <a:gd name="connsiteX6" fmla="*/ 141302 w 141301"/>
                  <a:gd name="connsiteY6" fmla="*/ 35022 h 47610"/>
                  <a:gd name="connsiteX7" fmla="*/ 141302 w 141301"/>
                  <a:gd name="connsiteY7" fmla="*/ 12589 h 47610"/>
                  <a:gd name="connsiteX8" fmla="*/ 128713 w 141301"/>
                  <a:gd name="connsiteY8" fmla="*/ 0 h 47610"/>
                  <a:gd name="connsiteX9" fmla="*/ 129595 w 141301"/>
                  <a:gd name="connsiteY9" fmla="*/ 35021 h 47610"/>
                  <a:gd name="connsiteX10" fmla="*/ 128712 w 141301"/>
                  <a:gd name="connsiteY10" fmla="*/ 35904 h 47610"/>
                  <a:gd name="connsiteX11" fmla="*/ 12589 w 141301"/>
                  <a:gd name="connsiteY11" fmla="*/ 35904 h 47610"/>
                  <a:gd name="connsiteX12" fmla="*/ 11706 w 141301"/>
                  <a:gd name="connsiteY12" fmla="*/ 35021 h 47610"/>
                  <a:gd name="connsiteX13" fmla="*/ 11706 w 141301"/>
                  <a:gd name="connsiteY13" fmla="*/ 12589 h 47610"/>
                  <a:gd name="connsiteX14" fmla="*/ 12589 w 141301"/>
                  <a:gd name="connsiteY14" fmla="*/ 11706 h 47610"/>
                  <a:gd name="connsiteX15" fmla="*/ 128713 w 141301"/>
                  <a:gd name="connsiteY15" fmla="*/ 11706 h 47610"/>
                  <a:gd name="connsiteX16" fmla="*/ 129595 w 141301"/>
                  <a:gd name="connsiteY16" fmla="*/ 12589 h 47610"/>
                  <a:gd name="connsiteX17" fmla="*/ 129595 w 141301"/>
                  <a:gd name="connsiteY17" fmla="*/ 35021 h 4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1301" h="47610">
                    <a:moveTo>
                      <a:pt x="128713" y="0"/>
                    </a:moveTo>
                    <a:lnTo>
                      <a:pt x="12589" y="0"/>
                    </a:lnTo>
                    <a:cubicBezTo>
                      <a:pt x="5647" y="0"/>
                      <a:pt x="0" y="5647"/>
                      <a:pt x="0" y="12589"/>
                    </a:cubicBezTo>
                    <a:lnTo>
                      <a:pt x="0" y="35022"/>
                    </a:lnTo>
                    <a:cubicBezTo>
                      <a:pt x="0" y="41963"/>
                      <a:pt x="5647" y="47611"/>
                      <a:pt x="12589" y="47611"/>
                    </a:cubicBezTo>
                    <a:lnTo>
                      <a:pt x="128713" y="47611"/>
                    </a:lnTo>
                    <a:cubicBezTo>
                      <a:pt x="135654" y="47611"/>
                      <a:pt x="141302" y="41963"/>
                      <a:pt x="141302" y="35022"/>
                    </a:cubicBezTo>
                    <a:lnTo>
                      <a:pt x="141302" y="12589"/>
                    </a:lnTo>
                    <a:cubicBezTo>
                      <a:pt x="141301" y="5647"/>
                      <a:pt x="135653" y="0"/>
                      <a:pt x="128713" y="0"/>
                    </a:cubicBezTo>
                    <a:close/>
                    <a:moveTo>
                      <a:pt x="129595" y="35021"/>
                    </a:moveTo>
                    <a:cubicBezTo>
                      <a:pt x="129595" y="35507"/>
                      <a:pt x="129199" y="35904"/>
                      <a:pt x="128712" y="35904"/>
                    </a:cubicBezTo>
                    <a:lnTo>
                      <a:pt x="12589" y="35904"/>
                    </a:lnTo>
                    <a:cubicBezTo>
                      <a:pt x="12103" y="35904"/>
                      <a:pt x="11706" y="35508"/>
                      <a:pt x="11706" y="35021"/>
                    </a:cubicBezTo>
                    <a:lnTo>
                      <a:pt x="11706" y="12589"/>
                    </a:lnTo>
                    <a:cubicBezTo>
                      <a:pt x="11706" y="12103"/>
                      <a:pt x="12102" y="11706"/>
                      <a:pt x="12589" y="11706"/>
                    </a:cubicBezTo>
                    <a:lnTo>
                      <a:pt x="128713" y="11706"/>
                    </a:lnTo>
                    <a:cubicBezTo>
                      <a:pt x="129200" y="11706"/>
                      <a:pt x="129595" y="12102"/>
                      <a:pt x="129595" y="12589"/>
                    </a:cubicBezTo>
                    <a:lnTo>
                      <a:pt x="129595" y="35021"/>
                    </a:ln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1" name="Полилиния: фигура 130">
                <a:extLst>
                  <a:ext uri="{FF2B5EF4-FFF2-40B4-BE49-F238E27FC236}">
                    <a16:creationId xmlns:a16="http://schemas.microsoft.com/office/drawing/2014/main" id="{06751D32-2705-4BD0-AB40-ED761D4C198A}"/>
                  </a:ext>
                </a:extLst>
              </p:cNvPr>
              <p:cNvSpPr/>
              <p:nvPr/>
            </p:nvSpPr>
            <p:spPr>
              <a:xfrm>
                <a:off x="565009" y="1798244"/>
                <a:ext cx="179423" cy="180356"/>
              </a:xfrm>
              <a:custGeom>
                <a:avLst/>
                <a:gdLst>
                  <a:gd name="connsiteX0" fmla="*/ 153041 w 179423"/>
                  <a:gd name="connsiteY0" fmla="*/ 153973 h 180356"/>
                  <a:gd name="connsiteX1" fmla="*/ 153041 w 179423"/>
                  <a:gd name="connsiteY1" fmla="*/ 26383 h 180356"/>
                  <a:gd name="connsiteX2" fmla="*/ 25450 w 179423"/>
                  <a:gd name="connsiteY2" fmla="*/ 26383 h 180356"/>
                  <a:gd name="connsiteX3" fmla="*/ 68 w 179423"/>
                  <a:gd name="connsiteY3" fmla="*/ 76466 h 180356"/>
                  <a:gd name="connsiteX4" fmla="*/ 4969 w 179423"/>
                  <a:gd name="connsiteY4" fmla="*/ 83136 h 180356"/>
                  <a:gd name="connsiteX5" fmla="*/ 11639 w 179423"/>
                  <a:gd name="connsiteY5" fmla="*/ 78236 h 180356"/>
                  <a:gd name="connsiteX6" fmla="*/ 33727 w 179423"/>
                  <a:gd name="connsiteY6" fmla="*/ 34660 h 180356"/>
                  <a:gd name="connsiteX7" fmla="*/ 144763 w 179423"/>
                  <a:gd name="connsiteY7" fmla="*/ 34660 h 180356"/>
                  <a:gd name="connsiteX8" fmla="*/ 148327 w 179423"/>
                  <a:gd name="connsiteY8" fmla="*/ 141880 h 180356"/>
                  <a:gd name="connsiteX9" fmla="*/ 135664 w 179423"/>
                  <a:gd name="connsiteY9" fmla="*/ 129871 h 180356"/>
                  <a:gd name="connsiteX10" fmla="*/ 109424 w 179423"/>
                  <a:gd name="connsiteY10" fmla="*/ 123909 h 180356"/>
                  <a:gd name="connsiteX11" fmla="*/ 109393 w 179423"/>
                  <a:gd name="connsiteY11" fmla="*/ 116518 h 180356"/>
                  <a:gd name="connsiteX12" fmla="*/ 122991 w 179423"/>
                  <a:gd name="connsiteY12" fmla="*/ 94256 h 180356"/>
                  <a:gd name="connsiteX13" fmla="*/ 126369 w 179423"/>
                  <a:gd name="connsiteY13" fmla="*/ 91981 h 180356"/>
                  <a:gd name="connsiteX14" fmla="*/ 129379 w 179423"/>
                  <a:gd name="connsiteY14" fmla="*/ 84612 h 180356"/>
                  <a:gd name="connsiteX15" fmla="*/ 129334 w 179423"/>
                  <a:gd name="connsiteY15" fmla="*/ 56509 h 180356"/>
                  <a:gd name="connsiteX16" fmla="*/ 117415 w 179423"/>
                  <a:gd name="connsiteY16" fmla="*/ 42368 h 180356"/>
                  <a:gd name="connsiteX17" fmla="*/ 103339 w 179423"/>
                  <a:gd name="connsiteY17" fmla="*/ 30800 h 180356"/>
                  <a:gd name="connsiteX18" fmla="*/ 75084 w 179423"/>
                  <a:gd name="connsiteY18" fmla="*/ 30800 h 180356"/>
                  <a:gd name="connsiteX19" fmla="*/ 48667 w 179423"/>
                  <a:gd name="connsiteY19" fmla="*/ 57215 h 180356"/>
                  <a:gd name="connsiteX20" fmla="*/ 48667 w 179423"/>
                  <a:gd name="connsiteY20" fmla="*/ 84721 h 180356"/>
                  <a:gd name="connsiteX21" fmla="*/ 54978 w 179423"/>
                  <a:gd name="connsiteY21" fmla="*/ 94234 h 180356"/>
                  <a:gd name="connsiteX22" fmla="*/ 67955 w 179423"/>
                  <a:gd name="connsiteY22" fmla="*/ 116018 h 180356"/>
                  <a:gd name="connsiteX23" fmla="*/ 67989 w 179423"/>
                  <a:gd name="connsiteY23" fmla="*/ 124083 h 180356"/>
                  <a:gd name="connsiteX24" fmla="*/ 41799 w 179423"/>
                  <a:gd name="connsiteY24" fmla="*/ 130266 h 180356"/>
                  <a:gd name="connsiteX25" fmla="*/ 29912 w 179423"/>
                  <a:gd name="connsiteY25" fmla="*/ 141590 h 180356"/>
                  <a:gd name="connsiteX26" fmla="*/ 11901 w 179423"/>
                  <a:gd name="connsiteY26" fmla="*/ 103709 h 180356"/>
                  <a:gd name="connsiteX27" fmla="*/ 5131 w 179423"/>
                  <a:gd name="connsiteY27" fmla="*/ 98946 h 180356"/>
                  <a:gd name="connsiteX28" fmla="*/ 368 w 179423"/>
                  <a:gd name="connsiteY28" fmla="*/ 105716 h 180356"/>
                  <a:gd name="connsiteX29" fmla="*/ 25451 w 179423"/>
                  <a:gd name="connsiteY29" fmla="*/ 153972 h 180356"/>
                  <a:gd name="connsiteX30" fmla="*/ 153041 w 179423"/>
                  <a:gd name="connsiteY30" fmla="*/ 153973 h 180356"/>
                  <a:gd name="connsiteX31" fmla="*/ 75084 w 179423"/>
                  <a:gd name="connsiteY31" fmla="*/ 42507 h 180356"/>
                  <a:gd name="connsiteX32" fmla="*/ 103339 w 179423"/>
                  <a:gd name="connsiteY32" fmla="*/ 42507 h 180356"/>
                  <a:gd name="connsiteX33" fmla="*/ 105980 w 179423"/>
                  <a:gd name="connsiteY33" fmla="*/ 45148 h 180356"/>
                  <a:gd name="connsiteX34" fmla="*/ 114702 w 179423"/>
                  <a:gd name="connsiteY34" fmla="*/ 53870 h 180356"/>
                  <a:gd name="connsiteX35" fmla="*/ 114988 w 179423"/>
                  <a:gd name="connsiteY35" fmla="*/ 53870 h 180356"/>
                  <a:gd name="connsiteX36" fmla="*/ 117629 w 179423"/>
                  <a:gd name="connsiteY36" fmla="*/ 56511 h 180356"/>
                  <a:gd name="connsiteX37" fmla="*/ 117629 w 179423"/>
                  <a:gd name="connsiteY37" fmla="*/ 59652 h 180356"/>
                  <a:gd name="connsiteX38" fmla="*/ 110554 w 179423"/>
                  <a:gd name="connsiteY38" fmla="*/ 58989 h 180356"/>
                  <a:gd name="connsiteX39" fmla="*/ 90598 w 179423"/>
                  <a:gd name="connsiteY39" fmla="*/ 63620 h 180356"/>
                  <a:gd name="connsiteX40" fmla="*/ 79782 w 179423"/>
                  <a:gd name="connsiteY40" fmla="*/ 66668 h 180356"/>
                  <a:gd name="connsiteX41" fmla="*/ 60374 w 179423"/>
                  <a:gd name="connsiteY41" fmla="*/ 66668 h 180356"/>
                  <a:gd name="connsiteX42" fmla="*/ 60374 w 179423"/>
                  <a:gd name="connsiteY42" fmla="*/ 57218 h 180356"/>
                  <a:gd name="connsiteX43" fmla="*/ 75084 w 179423"/>
                  <a:gd name="connsiteY43" fmla="*/ 42507 h 180356"/>
                  <a:gd name="connsiteX44" fmla="*/ 60373 w 179423"/>
                  <a:gd name="connsiteY44" fmla="*/ 83472 h 180356"/>
                  <a:gd name="connsiteX45" fmla="*/ 60373 w 179423"/>
                  <a:gd name="connsiteY45" fmla="*/ 78373 h 180356"/>
                  <a:gd name="connsiteX46" fmla="*/ 79781 w 179423"/>
                  <a:gd name="connsiteY46" fmla="*/ 78373 h 180356"/>
                  <a:gd name="connsiteX47" fmla="*/ 96711 w 179423"/>
                  <a:gd name="connsiteY47" fmla="*/ 73601 h 180356"/>
                  <a:gd name="connsiteX48" fmla="*/ 109460 w 179423"/>
                  <a:gd name="connsiteY48" fmla="*/ 70642 h 180356"/>
                  <a:gd name="connsiteX49" fmla="*/ 117632 w 179423"/>
                  <a:gd name="connsiteY49" fmla="*/ 71408 h 180356"/>
                  <a:gd name="connsiteX50" fmla="*/ 117666 w 179423"/>
                  <a:gd name="connsiteY50" fmla="*/ 83450 h 180356"/>
                  <a:gd name="connsiteX51" fmla="*/ 111673 w 179423"/>
                  <a:gd name="connsiteY51" fmla="*/ 90171 h 180356"/>
                  <a:gd name="connsiteX52" fmla="*/ 89001 w 179423"/>
                  <a:gd name="connsiteY52" fmla="*/ 111513 h 180356"/>
                  <a:gd name="connsiteX53" fmla="*/ 66294 w 179423"/>
                  <a:gd name="connsiteY53" fmla="*/ 90189 h 180356"/>
                  <a:gd name="connsiteX54" fmla="*/ 60373 w 179423"/>
                  <a:gd name="connsiteY54" fmla="*/ 83472 h 180356"/>
                  <a:gd name="connsiteX55" fmla="*/ 89001 w 179423"/>
                  <a:gd name="connsiteY55" fmla="*/ 123220 h 180356"/>
                  <a:gd name="connsiteX56" fmla="*/ 97711 w 179423"/>
                  <a:gd name="connsiteY56" fmla="*/ 122097 h 180356"/>
                  <a:gd name="connsiteX57" fmla="*/ 97725 w 179423"/>
                  <a:gd name="connsiteY57" fmla="*/ 125360 h 180356"/>
                  <a:gd name="connsiteX58" fmla="*/ 98694 w 179423"/>
                  <a:gd name="connsiteY58" fmla="*/ 129618 h 180356"/>
                  <a:gd name="connsiteX59" fmla="*/ 88722 w 179423"/>
                  <a:gd name="connsiteY59" fmla="*/ 132676 h 180356"/>
                  <a:gd name="connsiteX60" fmla="*/ 88668 w 179423"/>
                  <a:gd name="connsiteY60" fmla="*/ 132676 h 180356"/>
                  <a:gd name="connsiteX61" fmla="*/ 78765 w 179423"/>
                  <a:gd name="connsiteY61" fmla="*/ 129699 h 180356"/>
                  <a:gd name="connsiteX62" fmla="*/ 79702 w 179423"/>
                  <a:gd name="connsiteY62" fmla="*/ 125435 h 180356"/>
                  <a:gd name="connsiteX63" fmla="*/ 79687 w 179423"/>
                  <a:gd name="connsiteY63" fmla="*/ 121936 h 180356"/>
                  <a:gd name="connsiteX64" fmla="*/ 89001 w 179423"/>
                  <a:gd name="connsiteY64" fmla="*/ 123220 h 180356"/>
                  <a:gd name="connsiteX65" fmla="*/ 39077 w 179423"/>
                  <a:gd name="connsiteY65" fmla="*/ 150570 h 180356"/>
                  <a:gd name="connsiteX66" fmla="*/ 46605 w 179423"/>
                  <a:gd name="connsiteY66" fmla="*/ 140940 h 180356"/>
                  <a:gd name="connsiteX67" fmla="*/ 67916 w 179423"/>
                  <a:gd name="connsiteY67" fmla="*/ 135920 h 180356"/>
                  <a:gd name="connsiteX68" fmla="*/ 88665 w 179423"/>
                  <a:gd name="connsiteY68" fmla="*/ 144381 h 180356"/>
                  <a:gd name="connsiteX69" fmla="*/ 88754 w 179423"/>
                  <a:gd name="connsiteY69" fmla="*/ 144381 h 180356"/>
                  <a:gd name="connsiteX70" fmla="*/ 109596 w 179423"/>
                  <a:gd name="connsiteY70" fmla="*/ 135745 h 180356"/>
                  <a:gd name="connsiteX71" fmla="*/ 130949 w 179423"/>
                  <a:gd name="connsiteY71" fmla="*/ 140585 h 180356"/>
                  <a:gd name="connsiteX72" fmla="*/ 139033 w 179423"/>
                  <a:gd name="connsiteY72" fmla="*/ 150889 h 180356"/>
                  <a:gd name="connsiteX73" fmla="*/ 39077 w 179423"/>
                  <a:gd name="connsiteY73" fmla="*/ 150570 h 18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79423" h="180356">
                    <a:moveTo>
                      <a:pt x="153041" y="153973"/>
                    </a:moveTo>
                    <a:cubicBezTo>
                      <a:pt x="188218" y="118797"/>
                      <a:pt x="188218" y="61559"/>
                      <a:pt x="153041" y="26383"/>
                    </a:cubicBezTo>
                    <a:cubicBezTo>
                      <a:pt x="117863" y="-8794"/>
                      <a:pt x="60628" y="-8794"/>
                      <a:pt x="25450" y="26383"/>
                    </a:cubicBezTo>
                    <a:cubicBezTo>
                      <a:pt x="11764" y="40070"/>
                      <a:pt x="2987" y="57388"/>
                      <a:pt x="68" y="76466"/>
                    </a:cubicBezTo>
                    <a:cubicBezTo>
                      <a:pt x="-420" y="79661"/>
                      <a:pt x="1773" y="82648"/>
                      <a:pt x="4969" y="83136"/>
                    </a:cubicBezTo>
                    <a:cubicBezTo>
                      <a:pt x="8165" y="83627"/>
                      <a:pt x="11151" y="81432"/>
                      <a:pt x="11639" y="78236"/>
                    </a:cubicBezTo>
                    <a:cubicBezTo>
                      <a:pt x="14179" y="61640"/>
                      <a:pt x="21817" y="46571"/>
                      <a:pt x="33727" y="34660"/>
                    </a:cubicBezTo>
                    <a:cubicBezTo>
                      <a:pt x="64340" y="4048"/>
                      <a:pt x="114150" y="4048"/>
                      <a:pt x="144763" y="34660"/>
                    </a:cubicBezTo>
                    <a:cubicBezTo>
                      <a:pt x="174135" y="64032"/>
                      <a:pt x="175320" y="111076"/>
                      <a:pt x="148327" y="141880"/>
                    </a:cubicBezTo>
                    <a:cubicBezTo>
                      <a:pt x="145757" y="136648"/>
                      <a:pt x="141384" y="132389"/>
                      <a:pt x="135664" y="129871"/>
                    </a:cubicBezTo>
                    <a:cubicBezTo>
                      <a:pt x="128731" y="126818"/>
                      <a:pt x="116777" y="124878"/>
                      <a:pt x="109424" y="123909"/>
                    </a:cubicBezTo>
                    <a:lnTo>
                      <a:pt x="109393" y="116518"/>
                    </a:lnTo>
                    <a:cubicBezTo>
                      <a:pt x="116498" y="111286"/>
                      <a:pt x="121542" y="103391"/>
                      <a:pt x="122991" y="94256"/>
                    </a:cubicBezTo>
                    <a:cubicBezTo>
                      <a:pt x="124241" y="93737"/>
                      <a:pt x="125387" y="92970"/>
                      <a:pt x="126369" y="91981"/>
                    </a:cubicBezTo>
                    <a:cubicBezTo>
                      <a:pt x="128329" y="90008"/>
                      <a:pt x="129397" y="87391"/>
                      <a:pt x="129379" y="84612"/>
                    </a:cubicBezTo>
                    <a:cubicBezTo>
                      <a:pt x="129327" y="76855"/>
                      <a:pt x="129334" y="63998"/>
                      <a:pt x="129334" y="56509"/>
                    </a:cubicBezTo>
                    <a:cubicBezTo>
                      <a:pt x="129334" y="49426"/>
                      <a:pt x="124174" y="43525"/>
                      <a:pt x="117415" y="42368"/>
                    </a:cubicBezTo>
                    <a:cubicBezTo>
                      <a:pt x="116118" y="35782"/>
                      <a:pt x="110300" y="30800"/>
                      <a:pt x="103339" y="30800"/>
                    </a:cubicBezTo>
                    <a:lnTo>
                      <a:pt x="75084" y="30800"/>
                    </a:lnTo>
                    <a:cubicBezTo>
                      <a:pt x="60518" y="30800"/>
                      <a:pt x="48667" y="42649"/>
                      <a:pt x="48667" y="57215"/>
                    </a:cubicBezTo>
                    <a:lnTo>
                      <a:pt x="48667" y="84721"/>
                    </a:lnTo>
                    <a:cubicBezTo>
                      <a:pt x="48667" y="88991"/>
                      <a:pt x="51273" y="92664"/>
                      <a:pt x="54978" y="94234"/>
                    </a:cubicBezTo>
                    <a:cubicBezTo>
                      <a:pt x="56395" y="103090"/>
                      <a:pt x="61187" y="110785"/>
                      <a:pt x="67955" y="116018"/>
                    </a:cubicBezTo>
                    <a:lnTo>
                      <a:pt x="67989" y="124083"/>
                    </a:lnTo>
                    <a:cubicBezTo>
                      <a:pt x="60645" y="125114"/>
                      <a:pt x="48708" y="127155"/>
                      <a:pt x="41799" y="130266"/>
                    </a:cubicBezTo>
                    <a:cubicBezTo>
                      <a:pt x="36545" y="132633"/>
                      <a:pt x="32439" y="136647"/>
                      <a:pt x="29912" y="141590"/>
                    </a:cubicBezTo>
                    <a:cubicBezTo>
                      <a:pt x="20554" y="130818"/>
                      <a:pt x="14358" y="117831"/>
                      <a:pt x="11901" y="103709"/>
                    </a:cubicBezTo>
                    <a:cubicBezTo>
                      <a:pt x="11347" y="100525"/>
                      <a:pt x="8315" y="98392"/>
                      <a:pt x="5131" y="98946"/>
                    </a:cubicBezTo>
                    <a:cubicBezTo>
                      <a:pt x="1946" y="99500"/>
                      <a:pt x="-186" y="102532"/>
                      <a:pt x="368" y="105716"/>
                    </a:cubicBezTo>
                    <a:cubicBezTo>
                      <a:pt x="3561" y="124068"/>
                      <a:pt x="12235" y="140754"/>
                      <a:pt x="25451" y="153972"/>
                    </a:cubicBezTo>
                    <a:cubicBezTo>
                      <a:pt x="60782" y="189305"/>
                      <a:pt x="118020" y="188996"/>
                      <a:pt x="153041" y="153973"/>
                    </a:cubicBezTo>
                    <a:close/>
                    <a:moveTo>
                      <a:pt x="75084" y="42507"/>
                    </a:moveTo>
                    <a:lnTo>
                      <a:pt x="103339" y="42507"/>
                    </a:lnTo>
                    <a:cubicBezTo>
                      <a:pt x="104795" y="42507"/>
                      <a:pt x="105980" y="43691"/>
                      <a:pt x="105980" y="45148"/>
                    </a:cubicBezTo>
                    <a:cubicBezTo>
                      <a:pt x="105980" y="49957"/>
                      <a:pt x="109893" y="53870"/>
                      <a:pt x="114702" y="53870"/>
                    </a:cubicBezTo>
                    <a:lnTo>
                      <a:pt x="114988" y="53870"/>
                    </a:lnTo>
                    <a:cubicBezTo>
                      <a:pt x="116445" y="53870"/>
                      <a:pt x="117629" y="55054"/>
                      <a:pt x="117629" y="56511"/>
                    </a:cubicBezTo>
                    <a:lnTo>
                      <a:pt x="117629" y="59652"/>
                    </a:lnTo>
                    <a:lnTo>
                      <a:pt x="110554" y="58989"/>
                    </a:lnTo>
                    <a:cubicBezTo>
                      <a:pt x="103624" y="58340"/>
                      <a:pt x="96536" y="59984"/>
                      <a:pt x="90598" y="63620"/>
                    </a:cubicBezTo>
                    <a:cubicBezTo>
                      <a:pt x="87341" y="65614"/>
                      <a:pt x="83601" y="66668"/>
                      <a:pt x="79782" y="66668"/>
                    </a:cubicBezTo>
                    <a:lnTo>
                      <a:pt x="60374" y="66668"/>
                    </a:lnTo>
                    <a:lnTo>
                      <a:pt x="60374" y="57218"/>
                    </a:lnTo>
                    <a:cubicBezTo>
                      <a:pt x="60373" y="49106"/>
                      <a:pt x="66972" y="42507"/>
                      <a:pt x="75084" y="42507"/>
                    </a:cubicBezTo>
                    <a:close/>
                    <a:moveTo>
                      <a:pt x="60373" y="83472"/>
                    </a:moveTo>
                    <a:lnTo>
                      <a:pt x="60373" y="78373"/>
                    </a:lnTo>
                    <a:lnTo>
                      <a:pt x="79781" y="78373"/>
                    </a:lnTo>
                    <a:cubicBezTo>
                      <a:pt x="85760" y="78373"/>
                      <a:pt x="91613" y="76722"/>
                      <a:pt x="96711" y="73601"/>
                    </a:cubicBezTo>
                    <a:cubicBezTo>
                      <a:pt x="100504" y="71277"/>
                      <a:pt x="105033" y="70227"/>
                      <a:pt x="109460" y="70642"/>
                    </a:cubicBezTo>
                    <a:lnTo>
                      <a:pt x="117632" y="71408"/>
                    </a:lnTo>
                    <a:cubicBezTo>
                      <a:pt x="117636" y="75013"/>
                      <a:pt x="117646" y="79769"/>
                      <a:pt x="117666" y="83450"/>
                    </a:cubicBezTo>
                    <a:cubicBezTo>
                      <a:pt x="114408" y="84022"/>
                      <a:pt x="111872" y="86769"/>
                      <a:pt x="111673" y="90171"/>
                    </a:cubicBezTo>
                    <a:cubicBezTo>
                      <a:pt x="110976" y="102139"/>
                      <a:pt x="101017" y="111513"/>
                      <a:pt x="89001" y="111513"/>
                    </a:cubicBezTo>
                    <a:cubicBezTo>
                      <a:pt x="77010" y="111513"/>
                      <a:pt x="67036" y="102147"/>
                      <a:pt x="66294" y="90189"/>
                    </a:cubicBezTo>
                    <a:cubicBezTo>
                      <a:pt x="66085" y="86819"/>
                      <a:pt x="63588" y="84089"/>
                      <a:pt x="60373" y="83472"/>
                    </a:cubicBezTo>
                    <a:close/>
                    <a:moveTo>
                      <a:pt x="89001" y="123220"/>
                    </a:moveTo>
                    <a:cubicBezTo>
                      <a:pt x="92007" y="123220"/>
                      <a:pt x="94925" y="122825"/>
                      <a:pt x="97711" y="122097"/>
                    </a:cubicBezTo>
                    <a:lnTo>
                      <a:pt x="97725" y="125360"/>
                    </a:lnTo>
                    <a:cubicBezTo>
                      <a:pt x="97731" y="126875"/>
                      <a:pt x="98079" y="128319"/>
                      <a:pt x="98694" y="129618"/>
                    </a:cubicBezTo>
                    <a:cubicBezTo>
                      <a:pt x="95783" y="131582"/>
                      <a:pt x="92336" y="132665"/>
                      <a:pt x="88722" y="132676"/>
                    </a:cubicBezTo>
                    <a:cubicBezTo>
                      <a:pt x="88704" y="132676"/>
                      <a:pt x="88686" y="132676"/>
                      <a:pt x="88668" y="132676"/>
                    </a:cubicBezTo>
                    <a:cubicBezTo>
                      <a:pt x="85087" y="132676"/>
                      <a:pt x="81665" y="131621"/>
                      <a:pt x="78765" y="129699"/>
                    </a:cubicBezTo>
                    <a:cubicBezTo>
                      <a:pt x="79369" y="128395"/>
                      <a:pt x="79708" y="126949"/>
                      <a:pt x="79702" y="125435"/>
                    </a:cubicBezTo>
                    <a:lnTo>
                      <a:pt x="79687" y="121936"/>
                    </a:lnTo>
                    <a:cubicBezTo>
                      <a:pt x="82654" y="122772"/>
                      <a:pt x="85779" y="123220"/>
                      <a:pt x="89001" y="123220"/>
                    </a:cubicBezTo>
                    <a:close/>
                    <a:moveTo>
                      <a:pt x="39077" y="150570"/>
                    </a:moveTo>
                    <a:cubicBezTo>
                      <a:pt x="39927" y="146287"/>
                      <a:pt x="42661" y="142718"/>
                      <a:pt x="46605" y="140940"/>
                    </a:cubicBezTo>
                    <a:cubicBezTo>
                      <a:pt x="50587" y="139147"/>
                      <a:pt x="58257" y="137347"/>
                      <a:pt x="67916" y="135920"/>
                    </a:cubicBezTo>
                    <a:cubicBezTo>
                      <a:pt x="73434" y="141336"/>
                      <a:pt x="80822" y="144381"/>
                      <a:pt x="88665" y="144381"/>
                    </a:cubicBezTo>
                    <a:lnTo>
                      <a:pt x="88754" y="144381"/>
                    </a:lnTo>
                    <a:cubicBezTo>
                      <a:pt x="96656" y="144358"/>
                      <a:pt x="104084" y="141247"/>
                      <a:pt x="109596" y="135745"/>
                    </a:cubicBezTo>
                    <a:cubicBezTo>
                      <a:pt x="119268" y="137090"/>
                      <a:pt x="126952" y="138825"/>
                      <a:pt x="130949" y="140585"/>
                    </a:cubicBezTo>
                    <a:cubicBezTo>
                      <a:pt x="135428" y="142557"/>
                      <a:pt x="138323" y="146312"/>
                      <a:pt x="139033" y="150889"/>
                    </a:cubicBezTo>
                    <a:cubicBezTo>
                      <a:pt x="110067" y="174679"/>
                      <a:pt x="67925" y="174571"/>
                      <a:pt x="39077" y="1505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0D912734-A926-4478-A768-605419947770}"/>
              </a:ext>
            </a:extLst>
          </p:cNvPr>
          <p:cNvGrpSpPr/>
          <p:nvPr/>
        </p:nvGrpSpPr>
        <p:grpSpPr>
          <a:xfrm>
            <a:off x="6653885" y="1805819"/>
            <a:ext cx="411058" cy="492686"/>
            <a:chOff x="6711962" y="4115305"/>
            <a:chExt cx="411058" cy="492686"/>
          </a:xfrm>
        </p:grpSpPr>
        <p:sp>
          <p:nvSpPr>
            <p:cNvPr id="133" name="Блок-схема: узел 132">
              <a:extLst>
                <a:ext uri="{FF2B5EF4-FFF2-40B4-BE49-F238E27FC236}">
                  <a16:creationId xmlns:a16="http://schemas.microsoft.com/office/drawing/2014/main" id="{43D27A66-7DF0-40B4-91E6-EF5A64C86910}"/>
                </a:ext>
              </a:extLst>
            </p:cNvPr>
            <p:cNvSpPr/>
            <p:nvPr/>
          </p:nvSpPr>
          <p:spPr>
            <a:xfrm>
              <a:off x="6711962" y="4211116"/>
              <a:ext cx="396875" cy="396875"/>
            </a:xfrm>
            <a:prstGeom prst="flowChartConnector">
              <a:avLst/>
            </a:prstGeom>
            <a:solidFill>
              <a:srgbClr val="BFD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grpSp>
          <p:nvGrpSpPr>
            <p:cNvPr id="134" name="Рисунок 49">
              <a:extLst>
                <a:ext uri="{FF2B5EF4-FFF2-40B4-BE49-F238E27FC236}">
                  <a16:creationId xmlns:a16="http://schemas.microsoft.com/office/drawing/2014/main" id="{2A7CCB18-1081-47C8-9732-54040BE3D861}"/>
                </a:ext>
              </a:extLst>
            </p:cNvPr>
            <p:cNvGrpSpPr/>
            <p:nvPr/>
          </p:nvGrpSpPr>
          <p:grpSpPr>
            <a:xfrm>
              <a:off x="6805482" y="4115305"/>
              <a:ext cx="317538" cy="432000"/>
              <a:chOff x="8068359" y="1048400"/>
              <a:chExt cx="283965" cy="399599"/>
            </a:xfrm>
          </p:grpSpPr>
          <p:sp>
            <p:nvSpPr>
              <p:cNvPr id="135" name="Полилиния: фигура 134">
                <a:extLst>
                  <a:ext uri="{FF2B5EF4-FFF2-40B4-BE49-F238E27FC236}">
                    <a16:creationId xmlns:a16="http://schemas.microsoft.com/office/drawing/2014/main" id="{8F90E88C-53BD-4540-B4FB-8AFDD95993EB}"/>
                  </a:ext>
                </a:extLst>
              </p:cNvPr>
              <p:cNvSpPr/>
              <p:nvPr/>
            </p:nvSpPr>
            <p:spPr>
              <a:xfrm>
                <a:off x="8068359" y="1048400"/>
                <a:ext cx="135942" cy="260347"/>
              </a:xfrm>
              <a:custGeom>
                <a:avLst/>
                <a:gdLst>
                  <a:gd name="connsiteX0" fmla="*/ 71120 w 135942"/>
                  <a:gd name="connsiteY0" fmla="*/ 251655 h 260347"/>
                  <a:gd name="connsiteX1" fmla="*/ 71120 w 135942"/>
                  <a:gd name="connsiteY1" fmla="*/ 209687 h 260347"/>
                  <a:gd name="connsiteX2" fmla="*/ 50136 w 135942"/>
                  <a:gd name="connsiteY2" fmla="*/ 200995 h 260347"/>
                  <a:gd name="connsiteX3" fmla="*/ 37136 w 135942"/>
                  <a:gd name="connsiteY3" fmla="*/ 203986 h 260347"/>
                  <a:gd name="connsiteX4" fmla="*/ 15619 w 135942"/>
                  <a:gd name="connsiteY4" fmla="*/ 135405 h 260347"/>
                  <a:gd name="connsiteX5" fmla="*/ 128582 w 135942"/>
                  <a:gd name="connsiteY5" fmla="*/ 15606 h 260347"/>
                  <a:gd name="connsiteX6" fmla="*/ 135930 w 135942"/>
                  <a:gd name="connsiteY6" fmla="*/ 7360 h 260347"/>
                  <a:gd name="connsiteX7" fmla="*/ 127683 w 135942"/>
                  <a:gd name="connsiteY7" fmla="*/ 12 h 260347"/>
                  <a:gd name="connsiteX8" fmla="*/ 0 w 135942"/>
                  <a:gd name="connsiteY8" fmla="*/ 135405 h 260347"/>
                  <a:gd name="connsiteX9" fmla="*/ 25347 w 135942"/>
                  <a:gd name="connsiteY9" fmla="*/ 214354 h 260347"/>
                  <a:gd name="connsiteX10" fmla="*/ 29152 w 135942"/>
                  <a:gd name="connsiteY10" fmla="*/ 251655 h 260347"/>
                  <a:gd name="connsiteX11" fmla="*/ 50136 w 135942"/>
                  <a:gd name="connsiteY11" fmla="*/ 260347 h 260347"/>
                  <a:gd name="connsiteX12" fmla="*/ 71120 w 135942"/>
                  <a:gd name="connsiteY12" fmla="*/ 251655 h 260347"/>
                  <a:gd name="connsiteX13" fmla="*/ 40194 w 135942"/>
                  <a:gd name="connsiteY13" fmla="*/ 220732 h 260347"/>
                  <a:gd name="connsiteX14" fmla="*/ 50136 w 135942"/>
                  <a:gd name="connsiteY14" fmla="*/ 216620 h 260347"/>
                  <a:gd name="connsiteX15" fmla="*/ 60075 w 135942"/>
                  <a:gd name="connsiteY15" fmla="*/ 220732 h 260347"/>
                  <a:gd name="connsiteX16" fmla="*/ 60075 w 135942"/>
                  <a:gd name="connsiteY16" fmla="*/ 240610 h 260347"/>
                  <a:gd name="connsiteX17" fmla="*/ 40194 w 135942"/>
                  <a:gd name="connsiteY17" fmla="*/ 240610 h 260347"/>
                  <a:gd name="connsiteX18" fmla="*/ 40194 w 135942"/>
                  <a:gd name="connsiteY18" fmla="*/ 220732 h 260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5942" h="260347">
                    <a:moveTo>
                      <a:pt x="71120" y="251655"/>
                    </a:moveTo>
                    <a:cubicBezTo>
                      <a:pt x="82690" y="240085"/>
                      <a:pt x="82690" y="221257"/>
                      <a:pt x="71120" y="209687"/>
                    </a:cubicBezTo>
                    <a:cubicBezTo>
                      <a:pt x="65514" y="204083"/>
                      <a:pt x="58063" y="200995"/>
                      <a:pt x="50136" y="200995"/>
                    </a:cubicBezTo>
                    <a:cubicBezTo>
                      <a:pt x="45554" y="200995"/>
                      <a:pt x="41133" y="202031"/>
                      <a:pt x="37136" y="203986"/>
                    </a:cubicBezTo>
                    <a:cubicBezTo>
                      <a:pt x="23042" y="183821"/>
                      <a:pt x="15619" y="160225"/>
                      <a:pt x="15619" y="135405"/>
                    </a:cubicBezTo>
                    <a:cubicBezTo>
                      <a:pt x="15619" y="71885"/>
                      <a:pt x="65239" y="19265"/>
                      <a:pt x="128582" y="15606"/>
                    </a:cubicBezTo>
                    <a:cubicBezTo>
                      <a:pt x="132890" y="15356"/>
                      <a:pt x="136176" y="11664"/>
                      <a:pt x="135930" y="7360"/>
                    </a:cubicBezTo>
                    <a:cubicBezTo>
                      <a:pt x="135680" y="3052"/>
                      <a:pt x="131987" y="-226"/>
                      <a:pt x="127683" y="12"/>
                    </a:cubicBezTo>
                    <a:cubicBezTo>
                      <a:pt x="56084" y="4149"/>
                      <a:pt x="0" y="63620"/>
                      <a:pt x="0" y="135405"/>
                    </a:cubicBezTo>
                    <a:cubicBezTo>
                      <a:pt x="0" y="164045"/>
                      <a:pt x="8753" y="191248"/>
                      <a:pt x="25347" y="214354"/>
                    </a:cubicBezTo>
                    <a:cubicBezTo>
                      <a:pt x="17765" y="225866"/>
                      <a:pt x="19033" y="241537"/>
                      <a:pt x="29152" y="251655"/>
                    </a:cubicBezTo>
                    <a:cubicBezTo>
                      <a:pt x="34758" y="257259"/>
                      <a:pt x="42209" y="260347"/>
                      <a:pt x="50136" y="260347"/>
                    </a:cubicBezTo>
                    <a:cubicBezTo>
                      <a:pt x="58063" y="260347"/>
                      <a:pt x="65514" y="257259"/>
                      <a:pt x="71120" y="251655"/>
                    </a:cubicBezTo>
                    <a:close/>
                    <a:moveTo>
                      <a:pt x="40194" y="220732"/>
                    </a:moveTo>
                    <a:cubicBezTo>
                      <a:pt x="42935" y="217992"/>
                      <a:pt x="46535" y="216620"/>
                      <a:pt x="50136" y="216620"/>
                    </a:cubicBezTo>
                    <a:cubicBezTo>
                      <a:pt x="53733" y="216620"/>
                      <a:pt x="57334" y="217992"/>
                      <a:pt x="60075" y="220732"/>
                    </a:cubicBezTo>
                    <a:cubicBezTo>
                      <a:pt x="65556" y="226211"/>
                      <a:pt x="65556" y="235132"/>
                      <a:pt x="60075" y="240610"/>
                    </a:cubicBezTo>
                    <a:cubicBezTo>
                      <a:pt x="54593" y="246091"/>
                      <a:pt x="45676" y="246091"/>
                      <a:pt x="40194" y="240610"/>
                    </a:cubicBezTo>
                    <a:cubicBezTo>
                      <a:pt x="34716" y="235132"/>
                      <a:pt x="34716" y="226214"/>
                      <a:pt x="40194" y="2207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6" name="Полилиния: фигура 135">
                <a:extLst>
                  <a:ext uri="{FF2B5EF4-FFF2-40B4-BE49-F238E27FC236}">
                    <a16:creationId xmlns:a16="http://schemas.microsoft.com/office/drawing/2014/main" id="{1E0FBEA4-5229-40F4-929E-1B90E29A5DCB}"/>
                  </a:ext>
                </a:extLst>
              </p:cNvPr>
              <p:cNvSpPr/>
              <p:nvPr/>
            </p:nvSpPr>
            <p:spPr>
              <a:xfrm>
                <a:off x="8112261" y="1058874"/>
                <a:ext cx="240063" cy="389125"/>
              </a:xfrm>
              <a:custGeom>
                <a:avLst/>
                <a:gdLst>
                  <a:gd name="connsiteX0" fmla="*/ 212125 w 240063"/>
                  <a:gd name="connsiteY0" fmla="*/ 260089 h 389125"/>
                  <a:gd name="connsiteX1" fmla="*/ 198521 w 240063"/>
                  <a:gd name="connsiteY1" fmla="*/ 263632 h 389125"/>
                  <a:gd name="connsiteX2" fmla="*/ 171870 w 240063"/>
                  <a:gd name="connsiteY2" fmla="*/ 244080 h 389125"/>
                  <a:gd name="connsiteX3" fmla="*/ 151742 w 240063"/>
                  <a:gd name="connsiteY3" fmla="*/ 252662 h 389125"/>
                  <a:gd name="connsiteX4" fmla="*/ 147063 w 240063"/>
                  <a:gd name="connsiteY4" fmla="*/ 248760 h 389125"/>
                  <a:gd name="connsiteX5" fmla="*/ 194366 w 240063"/>
                  <a:gd name="connsiteY5" fmla="*/ 213571 h 389125"/>
                  <a:gd name="connsiteX6" fmla="*/ 227338 w 240063"/>
                  <a:gd name="connsiteY6" fmla="*/ 124930 h 389125"/>
                  <a:gd name="connsiteX7" fmla="*/ 201994 w 240063"/>
                  <a:gd name="connsiteY7" fmla="*/ 45978 h 389125"/>
                  <a:gd name="connsiteX8" fmla="*/ 198186 w 240063"/>
                  <a:gd name="connsiteY8" fmla="*/ 8677 h 389125"/>
                  <a:gd name="connsiteX9" fmla="*/ 156218 w 240063"/>
                  <a:gd name="connsiteY9" fmla="*/ 8677 h 389125"/>
                  <a:gd name="connsiteX10" fmla="*/ 156218 w 240063"/>
                  <a:gd name="connsiteY10" fmla="*/ 50646 h 389125"/>
                  <a:gd name="connsiteX11" fmla="*/ 177202 w 240063"/>
                  <a:gd name="connsiteY11" fmla="*/ 59326 h 389125"/>
                  <a:gd name="connsiteX12" fmla="*/ 190192 w 240063"/>
                  <a:gd name="connsiteY12" fmla="*/ 56335 h 389125"/>
                  <a:gd name="connsiteX13" fmla="*/ 211719 w 240063"/>
                  <a:gd name="connsiteY13" fmla="*/ 124930 h 389125"/>
                  <a:gd name="connsiteX14" fmla="*/ 119295 w 240063"/>
                  <a:gd name="connsiteY14" fmla="*/ 241754 h 389125"/>
                  <a:gd name="connsiteX15" fmla="*/ 119295 w 240063"/>
                  <a:gd name="connsiteY15" fmla="*/ 199718 h 389125"/>
                  <a:gd name="connsiteX16" fmla="*/ 171422 w 240063"/>
                  <a:gd name="connsiteY16" fmla="*/ 124930 h 389125"/>
                  <a:gd name="connsiteX17" fmla="*/ 91716 w 240063"/>
                  <a:gd name="connsiteY17" fmla="*/ 45228 h 389125"/>
                  <a:gd name="connsiteX18" fmla="*/ 12014 w 240063"/>
                  <a:gd name="connsiteY18" fmla="*/ 124930 h 389125"/>
                  <a:gd name="connsiteX19" fmla="*/ 27852 w 240063"/>
                  <a:gd name="connsiteY19" fmla="*/ 172622 h 389125"/>
                  <a:gd name="connsiteX20" fmla="*/ 63418 w 240063"/>
                  <a:gd name="connsiteY20" fmla="*/ 199441 h 389125"/>
                  <a:gd name="connsiteX21" fmla="*/ 63418 w 240063"/>
                  <a:gd name="connsiteY21" fmla="*/ 314314 h 389125"/>
                  <a:gd name="connsiteX22" fmla="*/ 53608 w 240063"/>
                  <a:gd name="connsiteY22" fmla="*/ 298219 h 389125"/>
                  <a:gd name="connsiteX23" fmla="*/ 14431 w 240063"/>
                  <a:gd name="connsiteY23" fmla="*/ 288216 h 389125"/>
                  <a:gd name="connsiteX24" fmla="*/ 2877 w 240063"/>
                  <a:gd name="connsiteY24" fmla="*/ 325929 h 389125"/>
                  <a:gd name="connsiteX25" fmla="*/ 32007 w 240063"/>
                  <a:gd name="connsiteY25" fmla="*/ 384778 h 389125"/>
                  <a:gd name="connsiteX26" fmla="*/ 39013 w 240063"/>
                  <a:gd name="connsiteY26" fmla="*/ 389125 h 389125"/>
                  <a:gd name="connsiteX27" fmla="*/ 42470 w 240063"/>
                  <a:gd name="connsiteY27" fmla="*/ 388315 h 389125"/>
                  <a:gd name="connsiteX28" fmla="*/ 46007 w 240063"/>
                  <a:gd name="connsiteY28" fmla="*/ 377852 h 389125"/>
                  <a:gd name="connsiteX29" fmla="*/ 16907 w 240063"/>
                  <a:gd name="connsiteY29" fmla="*/ 319069 h 389125"/>
                  <a:gd name="connsiteX30" fmla="*/ 22242 w 240063"/>
                  <a:gd name="connsiteY30" fmla="*/ 301743 h 389125"/>
                  <a:gd name="connsiteX31" fmla="*/ 40273 w 240063"/>
                  <a:gd name="connsiteY31" fmla="*/ 306347 h 389125"/>
                  <a:gd name="connsiteX32" fmla="*/ 64558 w 240063"/>
                  <a:gd name="connsiteY32" fmla="*/ 346197 h 389125"/>
                  <a:gd name="connsiteX33" fmla="*/ 73339 w 240063"/>
                  <a:gd name="connsiteY33" fmla="*/ 349651 h 389125"/>
                  <a:gd name="connsiteX34" fmla="*/ 79037 w 240063"/>
                  <a:gd name="connsiteY34" fmla="*/ 342129 h 389125"/>
                  <a:gd name="connsiteX35" fmla="*/ 79037 w 240063"/>
                  <a:gd name="connsiteY35" fmla="*/ 162951 h 389125"/>
                  <a:gd name="connsiteX36" fmla="*/ 91357 w 240063"/>
                  <a:gd name="connsiteY36" fmla="*/ 150634 h 389125"/>
                  <a:gd name="connsiteX37" fmla="*/ 103676 w 240063"/>
                  <a:gd name="connsiteY37" fmla="*/ 162951 h 389125"/>
                  <a:gd name="connsiteX38" fmla="*/ 103676 w 240063"/>
                  <a:gd name="connsiteY38" fmla="*/ 193840 h 389125"/>
                  <a:gd name="connsiteX39" fmla="*/ 103676 w 240063"/>
                  <a:gd name="connsiteY39" fmla="*/ 194008 h 389125"/>
                  <a:gd name="connsiteX40" fmla="*/ 103676 w 240063"/>
                  <a:gd name="connsiteY40" fmla="*/ 311267 h 389125"/>
                  <a:gd name="connsiteX41" fmla="*/ 111484 w 240063"/>
                  <a:gd name="connsiteY41" fmla="*/ 319075 h 389125"/>
                  <a:gd name="connsiteX42" fmla="*/ 119295 w 240063"/>
                  <a:gd name="connsiteY42" fmla="*/ 311267 h 389125"/>
                  <a:gd name="connsiteX43" fmla="*/ 119295 w 240063"/>
                  <a:gd name="connsiteY43" fmla="*/ 272018 h 389125"/>
                  <a:gd name="connsiteX44" fmla="*/ 131612 w 240063"/>
                  <a:gd name="connsiteY44" fmla="*/ 259699 h 389125"/>
                  <a:gd name="connsiteX45" fmla="*/ 143931 w 240063"/>
                  <a:gd name="connsiteY45" fmla="*/ 272018 h 389125"/>
                  <a:gd name="connsiteX46" fmla="*/ 143931 w 240063"/>
                  <a:gd name="connsiteY46" fmla="*/ 314109 h 389125"/>
                  <a:gd name="connsiteX47" fmla="*/ 151739 w 240063"/>
                  <a:gd name="connsiteY47" fmla="*/ 321920 h 389125"/>
                  <a:gd name="connsiteX48" fmla="*/ 159550 w 240063"/>
                  <a:gd name="connsiteY48" fmla="*/ 314109 h 389125"/>
                  <a:gd name="connsiteX49" fmla="*/ 159550 w 240063"/>
                  <a:gd name="connsiteY49" fmla="*/ 272018 h 389125"/>
                  <a:gd name="connsiteX50" fmla="*/ 171870 w 240063"/>
                  <a:gd name="connsiteY50" fmla="*/ 259699 h 389125"/>
                  <a:gd name="connsiteX51" fmla="*/ 184186 w 240063"/>
                  <a:gd name="connsiteY51" fmla="*/ 272018 h 389125"/>
                  <a:gd name="connsiteX52" fmla="*/ 184186 w 240063"/>
                  <a:gd name="connsiteY52" fmla="*/ 314637 h 389125"/>
                  <a:gd name="connsiteX53" fmla="*/ 191997 w 240063"/>
                  <a:gd name="connsiteY53" fmla="*/ 322447 h 389125"/>
                  <a:gd name="connsiteX54" fmla="*/ 199805 w 240063"/>
                  <a:gd name="connsiteY54" fmla="*/ 314637 h 389125"/>
                  <a:gd name="connsiteX55" fmla="*/ 199805 w 240063"/>
                  <a:gd name="connsiteY55" fmla="*/ 288027 h 389125"/>
                  <a:gd name="connsiteX56" fmla="*/ 212125 w 240063"/>
                  <a:gd name="connsiteY56" fmla="*/ 275708 h 389125"/>
                  <a:gd name="connsiteX57" fmla="*/ 224445 w 240063"/>
                  <a:gd name="connsiteY57" fmla="*/ 288027 h 389125"/>
                  <a:gd name="connsiteX58" fmla="*/ 224445 w 240063"/>
                  <a:gd name="connsiteY58" fmla="*/ 381311 h 389125"/>
                  <a:gd name="connsiteX59" fmla="*/ 232252 w 240063"/>
                  <a:gd name="connsiteY59" fmla="*/ 389122 h 389125"/>
                  <a:gd name="connsiteX60" fmla="*/ 240063 w 240063"/>
                  <a:gd name="connsiteY60" fmla="*/ 381311 h 389125"/>
                  <a:gd name="connsiteX61" fmla="*/ 240063 w 240063"/>
                  <a:gd name="connsiteY61" fmla="*/ 288027 h 389125"/>
                  <a:gd name="connsiteX62" fmla="*/ 212125 w 240063"/>
                  <a:gd name="connsiteY62" fmla="*/ 260089 h 389125"/>
                  <a:gd name="connsiteX63" fmla="*/ 167263 w 240063"/>
                  <a:gd name="connsiteY63" fmla="*/ 39603 h 389125"/>
                  <a:gd name="connsiteX64" fmla="*/ 167263 w 240063"/>
                  <a:gd name="connsiteY64" fmla="*/ 19723 h 389125"/>
                  <a:gd name="connsiteX65" fmla="*/ 177202 w 240063"/>
                  <a:gd name="connsiteY65" fmla="*/ 15613 h 389125"/>
                  <a:gd name="connsiteX66" fmla="*/ 187144 w 240063"/>
                  <a:gd name="connsiteY66" fmla="*/ 19723 h 389125"/>
                  <a:gd name="connsiteX67" fmla="*/ 187144 w 240063"/>
                  <a:gd name="connsiteY67" fmla="*/ 39603 h 389125"/>
                  <a:gd name="connsiteX68" fmla="*/ 167263 w 240063"/>
                  <a:gd name="connsiteY68" fmla="*/ 39603 h 389125"/>
                  <a:gd name="connsiteX69" fmla="*/ 27632 w 240063"/>
                  <a:gd name="connsiteY69" fmla="*/ 124930 h 389125"/>
                  <a:gd name="connsiteX70" fmla="*/ 91720 w 240063"/>
                  <a:gd name="connsiteY70" fmla="*/ 60844 h 389125"/>
                  <a:gd name="connsiteX71" fmla="*/ 155803 w 240063"/>
                  <a:gd name="connsiteY71" fmla="*/ 124930 h 389125"/>
                  <a:gd name="connsiteX72" fmla="*/ 119295 w 240063"/>
                  <a:gd name="connsiteY72" fmla="*/ 182789 h 389125"/>
                  <a:gd name="connsiteX73" fmla="*/ 119295 w 240063"/>
                  <a:gd name="connsiteY73" fmla="*/ 162951 h 389125"/>
                  <a:gd name="connsiteX74" fmla="*/ 116466 w 240063"/>
                  <a:gd name="connsiteY74" fmla="*/ 150716 h 389125"/>
                  <a:gd name="connsiteX75" fmla="*/ 127487 w 240063"/>
                  <a:gd name="connsiteY75" fmla="*/ 124930 h 389125"/>
                  <a:gd name="connsiteX76" fmla="*/ 91720 w 240063"/>
                  <a:gd name="connsiteY76" fmla="*/ 89160 h 389125"/>
                  <a:gd name="connsiteX77" fmla="*/ 55949 w 240063"/>
                  <a:gd name="connsiteY77" fmla="*/ 124930 h 389125"/>
                  <a:gd name="connsiteX78" fmla="*/ 66485 w 240063"/>
                  <a:gd name="connsiteY78" fmla="*/ 150254 h 389125"/>
                  <a:gd name="connsiteX79" fmla="*/ 63418 w 240063"/>
                  <a:gd name="connsiteY79" fmla="*/ 162951 h 389125"/>
                  <a:gd name="connsiteX80" fmla="*/ 63418 w 240063"/>
                  <a:gd name="connsiteY80" fmla="*/ 182460 h 389125"/>
                  <a:gd name="connsiteX81" fmla="*/ 27632 w 240063"/>
                  <a:gd name="connsiteY81" fmla="*/ 124930 h 389125"/>
                  <a:gd name="connsiteX82" fmla="*/ 77186 w 240063"/>
                  <a:gd name="connsiteY82" fmla="*/ 138888 h 389125"/>
                  <a:gd name="connsiteX83" fmla="*/ 71567 w 240063"/>
                  <a:gd name="connsiteY83" fmla="*/ 124930 h 389125"/>
                  <a:gd name="connsiteX84" fmla="*/ 91716 w 240063"/>
                  <a:gd name="connsiteY84" fmla="*/ 104779 h 389125"/>
                  <a:gd name="connsiteX85" fmla="*/ 111868 w 240063"/>
                  <a:gd name="connsiteY85" fmla="*/ 124930 h 389125"/>
                  <a:gd name="connsiteX86" fmla="*/ 105972 w 240063"/>
                  <a:gd name="connsiteY86" fmla="*/ 139156 h 389125"/>
                  <a:gd name="connsiteX87" fmla="*/ 91357 w 240063"/>
                  <a:gd name="connsiteY87" fmla="*/ 135016 h 389125"/>
                  <a:gd name="connsiteX88" fmla="*/ 77186 w 240063"/>
                  <a:gd name="connsiteY88" fmla="*/ 138888 h 38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40063" h="389125">
                    <a:moveTo>
                      <a:pt x="212125" y="260089"/>
                    </a:moveTo>
                    <a:cubicBezTo>
                      <a:pt x="207189" y="260089"/>
                      <a:pt x="202549" y="261375"/>
                      <a:pt x="198521" y="263632"/>
                    </a:cubicBezTo>
                    <a:cubicBezTo>
                      <a:pt x="194951" y="252312"/>
                      <a:pt x="184354" y="244080"/>
                      <a:pt x="171870" y="244080"/>
                    </a:cubicBezTo>
                    <a:cubicBezTo>
                      <a:pt x="163971" y="244080"/>
                      <a:pt x="156827" y="247376"/>
                      <a:pt x="151742" y="252662"/>
                    </a:cubicBezTo>
                    <a:cubicBezTo>
                      <a:pt x="150330" y="251199"/>
                      <a:pt x="148760" y="249891"/>
                      <a:pt x="147063" y="248760"/>
                    </a:cubicBezTo>
                    <a:cubicBezTo>
                      <a:pt x="165062" y="240702"/>
                      <a:pt x="181260" y="228733"/>
                      <a:pt x="194366" y="213571"/>
                    </a:cubicBezTo>
                    <a:cubicBezTo>
                      <a:pt x="215628" y="188969"/>
                      <a:pt x="227338" y="157488"/>
                      <a:pt x="227338" y="124930"/>
                    </a:cubicBezTo>
                    <a:cubicBezTo>
                      <a:pt x="227338" y="96306"/>
                      <a:pt x="218585" y="69087"/>
                      <a:pt x="201994" y="45978"/>
                    </a:cubicBezTo>
                    <a:cubicBezTo>
                      <a:pt x="209576" y="34466"/>
                      <a:pt x="208308" y="18799"/>
                      <a:pt x="198186" y="8677"/>
                    </a:cubicBezTo>
                    <a:cubicBezTo>
                      <a:pt x="186616" y="-2892"/>
                      <a:pt x="167790" y="-2892"/>
                      <a:pt x="156218" y="8677"/>
                    </a:cubicBezTo>
                    <a:cubicBezTo>
                      <a:pt x="144648" y="20247"/>
                      <a:pt x="144648" y="39076"/>
                      <a:pt x="156218" y="50646"/>
                    </a:cubicBezTo>
                    <a:cubicBezTo>
                      <a:pt x="162004" y="56432"/>
                      <a:pt x="169602" y="59326"/>
                      <a:pt x="177202" y="59326"/>
                    </a:cubicBezTo>
                    <a:cubicBezTo>
                      <a:pt x="181656" y="59326"/>
                      <a:pt x="186104" y="58322"/>
                      <a:pt x="190192" y="56335"/>
                    </a:cubicBezTo>
                    <a:cubicBezTo>
                      <a:pt x="204293" y="76505"/>
                      <a:pt x="211719" y="100120"/>
                      <a:pt x="211719" y="124930"/>
                    </a:cubicBezTo>
                    <a:cubicBezTo>
                      <a:pt x="211719" y="181423"/>
                      <a:pt x="173370" y="229175"/>
                      <a:pt x="119295" y="241754"/>
                    </a:cubicBezTo>
                    <a:lnTo>
                      <a:pt x="119295" y="199718"/>
                    </a:lnTo>
                    <a:cubicBezTo>
                      <a:pt x="150263" y="188286"/>
                      <a:pt x="171422" y="158350"/>
                      <a:pt x="171422" y="124930"/>
                    </a:cubicBezTo>
                    <a:cubicBezTo>
                      <a:pt x="171422" y="80984"/>
                      <a:pt x="135666" y="45228"/>
                      <a:pt x="91716" y="45228"/>
                    </a:cubicBezTo>
                    <a:cubicBezTo>
                      <a:pt x="47769" y="45228"/>
                      <a:pt x="12014" y="80981"/>
                      <a:pt x="12014" y="124930"/>
                    </a:cubicBezTo>
                    <a:cubicBezTo>
                      <a:pt x="12014" y="142275"/>
                      <a:pt x="17492" y="158769"/>
                      <a:pt x="27852" y="172622"/>
                    </a:cubicBezTo>
                    <a:cubicBezTo>
                      <a:pt x="36889" y="184703"/>
                      <a:pt x="49391" y="194088"/>
                      <a:pt x="63418" y="199441"/>
                    </a:cubicBezTo>
                    <a:lnTo>
                      <a:pt x="63418" y="314314"/>
                    </a:lnTo>
                    <a:lnTo>
                      <a:pt x="53608" y="298219"/>
                    </a:lnTo>
                    <a:cubicBezTo>
                      <a:pt x="45364" y="284686"/>
                      <a:pt x="28154" y="280296"/>
                      <a:pt x="14431" y="288216"/>
                    </a:cubicBezTo>
                    <a:cubicBezTo>
                      <a:pt x="1380" y="295752"/>
                      <a:pt x="-3711" y="312289"/>
                      <a:pt x="2877" y="325929"/>
                    </a:cubicBezTo>
                    <a:lnTo>
                      <a:pt x="32007" y="384778"/>
                    </a:lnTo>
                    <a:cubicBezTo>
                      <a:pt x="33370" y="387531"/>
                      <a:pt x="36139" y="389125"/>
                      <a:pt x="39013" y="389125"/>
                    </a:cubicBezTo>
                    <a:cubicBezTo>
                      <a:pt x="40177" y="389125"/>
                      <a:pt x="41357" y="388866"/>
                      <a:pt x="42470" y="388315"/>
                    </a:cubicBezTo>
                    <a:cubicBezTo>
                      <a:pt x="46336" y="386400"/>
                      <a:pt x="47918" y="381714"/>
                      <a:pt x="46007" y="377852"/>
                    </a:cubicBezTo>
                    <a:lnTo>
                      <a:pt x="16907" y="319069"/>
                    </a:lnTo>
                    <a:cubicBezTo>
                      <a:pt x="13892" y="312822"/>
                      <a:pt x="16233" y="305213"/>
                      <a:pt x="22242" y="301743"/>
                    </a:cubicBezTo>
                    <a:cubicBezTo>
                      <a:pt x="28452" y="298158"/>
                      <a:pt x="36540" y="300222"/>
                      <a:pt x="40273" y="306347"/>
                    </a:cubicBezTo>
                    <a:lnTo>
                      <a:pt x="64558" y="346197"/>
                    </a:lnTo>
                    <a:cubicBezTo>
                      <a:pt x="66382" y="349184"/>
                      <a:pt x="69969" y="350596"/>
                      <a:pt x="73339" y="349651"/>
                    </a:cubicBezTo>
                    <a:cubicBezTo>
                      <a:pt x="76707" y="348706"/>
                      <a:pt x="79037" y="345632"/>
                      <a:pt x="79037" y="342129"/>
                    </a:cubicBezTo>
                    <a:lnTo>
                      <a:pt x="79037" y="162951"/>
                    </a:lnTo>
                    <a:cubicBezTo>
                      <a:pt x="79037" y="156159"/>
                      <a:pt x="84564" y="150634"/>
                      <a:pt x="91357" y="150634"/>
                    </a:cubicBezTo>
                    <a:cubicBezTo>
                      <a:pt x="98149" y="150634"/>
                      <a:pt x="103676" y="156159"/>
                      <a:pt x="103676" y="162951"/>
                    </a:cubicBezTo>
                    <a:lnTo>
                      <a:pt x="103676" y="193840"/>
                    </a:lnTo>
                    <a:cubicBezTo>
                      <a:pt x="103673" y="193895"/>
                      <a:pt x="103676" y="193950"/>
                      <a:pt x="103676" y="194008"/>
                    </a:cubicBezTo>
                    <a:lnTo>
                      <a:pt x="103676" y="311267"/>
                    </a:lnTo>
                    <a:cubicBezTo>
                      <a:pt x="103676" y="315582"/>
                      <a:pt x="107170" y="319075"/>
                      <a:pt x="111484" y="319075"/>
                    </a:cubicBezTo>
                    <a:cubicBezTo>
                      <a:pt x="115798" y="319075"/>
                      <a:pt x="119295" y="315582"/>
                      <a:pt x="119295" y="311267"/>
                    </a:cubicBezTo>
                    <a:lnTo>
                      <a:pt x="119295" y="272018"/>
                    </a:lnTo>
                    <a:cubicBezTo>
                      <a:pt x="119295" y="265226"/>
                      <a:pt x="124819" y="259699"/>
                      <a:pt x="131612" y="259699"/>
                    </a:cubicBezTo>
                    <a:cubicBezTo>
                      <a:pt x="138404" y="259699"/>
                      <a:pt x="143931" y="265226"/>
                      <a:pt x="143931" y="272018"/>
                    </a:cubicBezTo>
                    <a:lnTo>
                      <a:pt x="143931" y="314109"/>
                    </a:lnTo>
                    <a:cubicBezTo>
                      <a:pt x="143931" y="318423"/>
                      <a:pt x="147428" y="321920"/>
                      <a:pt x="151739" y="321920"/>
                    </a:cubicBezTo>
                    <a:cubicBezTo>
                      <a:pt x="156053" y="321920"/>
                      <a:pt x="159550" y="318423"/>
                      <a:pt x="159550" y="314109"/>
                    </a:cubicBezTo>
                    <a:lnTo>
                      <a:pt x="159550" y="272018"/>
                    </a:lnTo>
                    <a:cubicBezTo>
                      <a:pt x="159550" y="265226"/>
                      <a:pt x="165077" y="259699"/>
                      <a:pt x="171870" y="259699"/>
                    </a:cubicBezTo>
                    <a:cubicBezTo>
                      <a:pt x="178662" y="259699"/>
                      <a:pt x="184186" y="265226"/>
                      <a:pt x="184186" y="272018"/>
                    </a:cubicBezTo>
                    <a:lnTo>
                      <a:pt x="184186" y="314637"/>
                    </a:lnTo>
                    <a:cubicBezTo>
                      <a:pt x="184186" y="318950"/>
                      <a:pt x="187684" y="322447"/>
                      <a:pt x="191997" y="322447"/>
                    </a:cubicBezTo>
                    <a:cubicBezTo>
                      <a:pt x="196311" y="322447"/>
                      <a:pt x="199805" y="318950"/>
                      <a:pt x="199805" y="314637"/>
                    </a:cubicBezTo>
                    <a:lnTo>
                      <a:pt x="199805" y="288027"/>
                    </a:lnTo>
                    <a:cubicBezTo>
                      <a:pt x="199805" y="281235"/>
                      <a:pt x="205332" y="275708"/>
                      <a:pt x="212125" y="275708"/>
                    </a:cubicBezTo>
                    <a:cubicBezTo>
                      <a:pt x="218917" y="275708"/>
                      <a:pt x="224445" y="281235"/>
                      <a:pt x="224445" y="288027"/>
                    </a:cubicBezTo>
                    <a:lnTo>
                      <a:pt x="224445" y="381311"/>
                    </a:lnTo>
                    <a:cubicBezTo>
                      <a:pt x="224445" y="385626"/>
                      <a:pt x="227939" y="389122"/>
                      <a:pt x="232252" y="389122"/>
                    </a:cubicBezTo>
                    <a:cubicBezTo>
                      <a:pt x="236566" y="389122"/>
                      <a:pt x="240063" y="385626"/>
                      <a:pt x="240063" y="381311"/>
                    </a:cubicBezTo>
                    <a:lnTo>
                      <a:pt x="240063" y="288027"/>
                    </a:lnTo>
                    <a:cubicBezTo>
                      <a:pt x="240063" y="272622"/>
                      <a:pt x="227530" y="260089"/>
                      <a:pt x="212125" y="260089"/>
                    </a:cubicBezTo>
                    <a:close/>
                    <a:moveTo>
                      <a:pt x="167263" y="39603"/>
                    </a:moveTo>
                    <a:cubicBezTo>
                      <a:pt x="161781" y="34122"/>
                      <a:pt x="161781" y="25204"/>
                      <a:pt x="167263" y="19723"/>
                    </a:cubicBezTo>
                    <a:cubicBezTo>
                      <a:pt x="170004" y="16982"/>
                      <a:pt x="173602" y="15613"/>
                      <a:pt x="177202" y="15613"/>
                    </a:cubicBezTo>
                    <a:cubicBezTo>
                      <a:pt x="180802" y="15613"/>
                      <a:pt x="184403" y="16982"/>
                      <a:pt x="187144" y="19723"/>
                    </a:cubicBezTo>
                    <a:cubicBezTo>
                      <a:pt x="192622" y="25204"/>
                      <a:pt x="192622" y="34122"/>
                      <a:pt x="187144" y="39603"/>
                    </a:cubicBezTo>
                    <a:cubicBezTo>
                      <a:pt x="181662" y="45082"/>
                      <a:pt x="172742" y="45082"/>
                      <a:pt x="167263" y="39603"/>
                    </a:cubicBezTo>
                    <a:close/>
                    <a:moveTo>
                      <a:pt x="27632" y="124930"/>
                    </a:moveTo>
                    <a:cubicBezTo>
                      <a:pt x="27632" y="89593"/>
                      <a:pt x="56382" y="60844"/>
                      <a:pt x="91720" y="60844"/>
                    </a:cubicBezTo>
                    <a:cubicBezTo>
                      <a:pt x="127054" y="60844"/>
                      <a:pt x="155803" y="89593"/>
                      <a:pt x="155803" y="124930"/>
                    </a:cubicBezTo>
                    <a:cubicBezTo>
                      <a:pt x="155803" y="149814"/>
                      <a:pt x="141221" y="172299"/>
                      <a:pt x="119295" y="182789"/>
                    </a:cubicBezTo>
                    <a:lnTo>
                      <a:pt x="119295" y="162951"/>
                    </a:lnTo>
                    <a:cubicBezTo>
                      <a:pt x="119295" y="158567"/>
                      <a:pt x="118277" y="154415"/>
                      <a:pt x="116466" y="150716"/>
                    </a:cubicBezTo>
                    <a:cubicBezTo>
                      <a:pt x="123393" y="144040"/>
                      <a:pt x="127487" y="134732"/>
                      <a:pt x="127487" y="124930"/>
                    </a:cubicBezTo>
                    <a:cubicBezTo>
                      <a:pt x="127487" y="105206"/>
                      <a:pt x="111441" y="89160"/>
                      <a:pt x="91720" y="89160"/>
                    </a:cubicBezTo>
                    <a:cubicBezTo>
                      <a:pt x="71994" y="89160"/>
                      <a:pt x="55949" y="105206"/>
                      <a:pt x="55949" y="124930"/>
                    </a:cubicBezTo>
                    <a:cubicBezTo>
                      <a:pt x="55949" y="134446"/>
                      <a:pt x="59823" y="143588"/>
                      <a:pt x="66485" y="150254"/>
                    </a:cubicBezTo>
                    <a:cubicBezTo>
                      <a:pt x="64531" y="154064"/>
                      <a:pt x="63418" y="158381"/>
                      <a:pt x="63418" y="162951"/>
                    </a:cubicBezTo>
                    <a:lnTo>
                      <a:pt x="63418" y="182460"/>
                    </a:lnTo>
                    <a:cubicBezTo>
                      <a:pt x="41672" y="171832"/>
                      <a:pt x="27632" y="149793"/>
                      <a:pt x="27632" y="124930"/>
                    </a:cubicBezTo>
                    <a:close/>
                    <a:moveTo>
                      <a:pt x="77186" y="138888"/>
                    </a:moveTo>
                    <a:cubicBezTo>
                      <a:pt x="73585" y="135162"/>
                      <a:pt x="71567" y="130226"/>
                      <a:pt x="71567" y="124930"/>
                    </a:cubicBezTo>
                    <a:cubicBezTo>
                      <a:pt x="71567" y="113818"/>
                      <a:pt x="80606" y="104779"/>
                      <a:pt x="91716" y="104779"/>
                    </a:cubicBezTo>
                    <a:cubicBezTo>
                      <a:pt x="102829" y="104779"/>
                      <a:pt x="111868" y="113818"/>
                      <a:pt x="111868" y="124930"/>
                    </a:cubicBezTo>
                    <a:cubicBezTo>
                      <a:pt x="111868" y="130302"/>
                      <a:pt x="109685" y="135418"/>
                      <a:pt x="105972" y="139156"/>
                    </a:cubicBezTo>
                    <a:cubicBezTo>
                      <a:pt x="101716" y="136531"/>
                      <a:pt x="96710" y="135016"/>
                      <a:pt x="91357" y="135016"/>
                    </a:cubicBezTo>
                    <a:cubicBezTo>
                      <a:pt x="86186" y="135016"/>
                      <a:pt x="81345" y="136431"/>
                      <a:pt x="77186" y="138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37" name="Полилиния: фигура 136">
                <a:extLst>
                  <a:ext uri="{FF2B5EF4-FFF2-40B4-BE49-F238E27FC236}">
                    <a16:creationId xmlns:a16="http://schemas.microsoft.com/office/drawing/2014/main" id="{7EBF9769-251A-4B15-862D-35CE99CCE954}"/>
                  </a:ext>
                </a:extLst>
              </p:cNvPr>
              <p:cNvSpPr/>
              <p:nvPr/>
            </p:nvSpPr>
            <p:spPr>
              <a:xfrm>
                <a:off x="8223824" y="1051183"/>
                <a:ext cx="15618" cy="15618"/>
              </a:xfrm>
              <a:custGeom>
                <a:avLst/>
                <a:gdLst>
                  <a:gd name="connsiteX0" fmla="*/ 7808 w 15618"/>
                  <a:gd name="connsiteY0" fmla="*/ 15618 h 15618"/>
                  <a:gd name="connsiteX1" fmla="*/ 13329 w 15618"/>
                  <a:gd name="connsiteY1" fmla="*/ 13329 h 15618"/>
                  <a:gd name="connsiteX2" fmla="*/ 15619 w 15618"/>
                  <a:gd name="connsiteY2" fmla="*/ 7808 h 15618"/>
                  <a:gd name="connsiteX3" fmla="*/ 13329 w 15618"/>
                  <a:gd name="connsiteY3" fmla="*/ 2287 h 15618"/>
                  <a:gd name="connsiteX4" fmla="*/ 7808 w 15618"/>
                  <a:gd name="connsiteY4" fmla="*/ 0 h 15618"/>
                  <a:gd name="connsiteX5" fmla="*/ 2290 w 15618"/>
                  <a:gd name="connsiteY5" fmla="*/ 2287 h 15618"/>
                  <a:gd name="connsiteX6" fmla="*/ 0 w 15618"/>
                  <a:gd name="connsiteY6" fmla="*/ 7808 h 15618"/>
                  <a:gd name="connsiteX7" fmla="*/ 2290 w 15618"/>
                  <a:gd name="connsiteY7" fmla="*/ 13329 h 15618"/>
                  <a:gd name="connsiteX8" fmla="*/ 7808 w 15618"/>
                  <a:gd name="connsiteY8" fmla="*/ 15618 h 1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18" h="15618">
                    <a:moveTo>
                      <a:pt x="7808" y="15618"/>
                    </a:moveTo>
                    <a:cubicBezTo>
                      <a:pt x="9863" y="15618"/>
                      <a:pt x="11878" y="14783"/>
                      <a:pt x="13329" y="13329"/>
                    </a:cubicBezTo>
                    <a:cubicBezTo>
                      <a:pt x="14784" y="11878"/>
                      <a:pt x="15619" y="9863"/>
                      <a:pt x="15619" y="7808"/>
                    </a:cubicBezTo>
                    <a:cubicBezTo>
                      <a:pt x="15619" y="5756"/>
                      <a:pt x="14784" y="3741"/>
                      <a:pt x="13329" y="2287"/>
                    </a:cubicBezTo>
                    <a:cubicBezTo>
                      <a:pt x="11878" y="835"/>
                      <a:pt x="9863" y="0"/>
                      <a:pt x="7808" y="0"/>
                    </a:cubicBezTo>
                    <a:cubicBezTo>
                      <a:pt x="5756" y="0"/>
                      <a:pt x="3741" y="835"/>
                      <a:pt x="2290" y="2287"/>
                    </a:cubicBezTo>
                    <a:cubicBezTo>
                      <a:pt x="836" y="3741"/>
                      <a:pt x="0" y="5756"/>
                      <a:pt x="0" y="7808"/>
                    </a:cubicBezTo>
                    <a:cubicBezTo>
                      <a:pt x="0" y="9863"/>
                      <a:pt x="836" y="11878"/>
                      <a:pt x="2290" y="13329"/>
                    </a:cubicBezTo>
                    <a:cubicBezTo>
                      <a:pt x="3741" y="14783"/>
                      <a:pt x="5756" y="15618"/>
                      <a:pt x="7808" y="156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25" y="3878813"/>
            <a:ext cx="2514731" cy="25147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ublin Light background">
      <a:dk1>
        <a:srgbClr val="2B2D3A"/>
      </a:dk1>
      <a:lt1>
        <a:srgbClr val="FDF7F0"/>
      </a:lt1>
      <a:dk2>
        <a:srgbClr val="2B2D3A"/>
      </a:dk2>
      <a:lt2>
        <a:srgbClr val="FFFFFF"/>
      </a:lt2>
      <a:accent1>
        <a:srgbClr val="7BACD5"/>
      </a:accent1>
      <a:accent2>
        <a:srgbClr val="DAC8B2"/>
      </a:accent2>
      <a:accent3>
        <a:srgbClr val="626574"/>
      </a:accent3>
      <a:accent4>
        <a:srgbClr val="D8C5B1"/>
      </a:accent4>
      <a:accent5>
        <a:srgbClr val="6B9FCB"/>
      </a:accent5>
      <a:accent6>
        <a:srgbClr val="4D505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3200" smtClean="0">
            <a:solidFill>
              <a:schemeClr val="tx1"/>
            </a:solidFill>
            <a:latin typeface="Playfair Display" charset="0"/>
            <a:ea typeface="Playfair Display" charset="0"/>
            <a:cs typeface="Playfair Display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11947</TotalTime>
  <Words>450</Words>
  <Application>Microsoft Office PowerPoint</Application>
  <PresentationFormat>Широкоэкранный</PresentationFormat>
  <Paragraphs>99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Roboto Light</vt:lpstr>
      <vt:lpstr>Calibri Light</vt:lpstr>
      <vt:lpstr>Arial</vt:lpstr>
      <vt:lpstr>Playfair Display</vt:lpstr>
      <vt:lpstr>Calibri</vt:lpstr>
      <vt:lpstr>Roboto Black</vt:lpstr>
      <vt:lpstr>Roboto</vt:lpstr>
      <vt:lpstr>Roboto Medium</vt:lpstr>
      <vt:lpstr>Playfair Display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Леонид Секерин</cp:lastModifiedBy>
  <cp:revision>512</cp:revision>
  <cp:lastPrinted>2023-01-24T04:40:06Z</cp:lastPrinted>
  <dcterms:created xsi:type="dcterms:W3CDTF">2016-01-25T04:22:21Z</dcterms:created>
  <dcterms:modified xsi:type="dcterms:W3CDTF">2023-09-27T05:26:26Z</dcterms:modified>
</cp:coreProperties>
</file>